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1" r:id="rId4"/>
    <p:sldId id="282" r:id="rId5"/>
    <p:sldId id="290" r:id="rId6"/>
    <p:sldId id="343" r:id="rId7"/>
    <p:sldId id="284" r:id="rId8"/>
    <p:sldId id="283" r:id="rId9"/>
    <p:sldId id="353" r:id="rId10"/>
    <p:sldId id="313" r:id="rId11"/>
    <p:sldId id="295" r:id="rId12"/>
    <p:sldId id="296" r:id="rId13"/>
    <p:sldId id="352" r:id="rId14"/>
    <p:sldId id="344" r:id="rId15"/>
    <p:sldId id="345" r:id="rId16"/>
    <p:sldId id="346" r:id="rId17"/>
    <p:sldId id="285" r:id="rId18"/>
    <p:sldId id="350" r:id="rId19"/>
    <p:sldId id="354" r:id="rId20"/>
    <p:sldId id="293" r:id="rId21"/>
    <p:sldId id="355" r:id="rId22"/>
    <p:sldId id="307" r:id="rId23"/>
    <p:sldId id="292" r:id="rId24"/>
    <p:sldId id="326" r:id="rId25"/>
    <p:sldId id="32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4B0C3-B067-40E0-8072-27356752195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B34E9D-D42F-4BB8-8D0A-52452A8F6020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pt-PT" sz="1800" b="1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MARGINALISMO</a:t>
          </a:r>
          <a:endParaRPr lang="en-GB" sz="1800" b="1" dirty="0">
            <a:solidFill>
              <a:schemeClr val="accent4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DB252C84-BB15-4912-BC4C-ABCBA5F69F4A}" type="parTrans" cxnId="{E1E66E9C-FE27-49BD-A615-2C0A4C359805}">
      <dgm:prSet/>
      <dgm:spPr/>
      <dgm:t>
        <a:bodyPr/>
        <a:lstStyle/>
        <a:p>
          <a:endParaRPr lang="en-GB"/>
        </a:p>
      </dgm:t>
    </dgm:pt>
    <dgm:pt modelId="{10FE3707-0747-4EA8-9B40-1E070CE4EC0D}" type="sibTrans" cxnId="{E1E66E9C-FE27-49BD-A615-2C0A4C359805}">
      <dgm:prSet/>
      <dgm:spPr/>
      <dgm:t>
        <a:bodyPr/>
        <a:lstStyle/>
        <a:p>
          <a:endParaRPr lang="en-GB"/>
        </a:p>
      </dgm:t>
    </dgm:pt>
    <dgm:pt modelId="{84495B0A-7EF6-4277-993F-5C8A04D9433E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Escola Austríaca: soberania do consumidor</a:t>
          </a:r>
          <a:endParaRPr lang="en-GB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ACA4B9F2-EDC7-4D51-8504-EB14238EDC24}" type="parTrans" cxnId="{5AB5AFF0-128A-44FD-955E-5B610FEA9E01}">
      <dgm:prSet/>
      <dgm:spPr/>
      <dgm:t>
        <a:bodyPr/>
        <a:lstStyle/>
        <a:p>
          <a:endParaRPr lang="en-GB"/>
        </a:p>
      </dgm:t>
    </dgm:pt>
    <dgm:pt modelId="{824B5184-DBE8-4116-8718-097DCFD02AEE}" type="sibTrans" cxnId="{5AB5AFF0-128A-44FD-955E-5B610FEA9E01}">
      <dgm:prSet/>
      <dgm:spPr/>
      <dgm:t>
        <a:bodyPr/>
        <a:lstStyle/>
        <a:p>
          <a:endParaRPr lang="en-GB"/>
        </a:p>
      </dgm:t>
    </dgm:pt>
    <dgm:pt modelId="{8E13F275-E193-4FC2-ACAB-B3217565A3F0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Escola </a:t>
          </a:r>
          <a:r>
            <a:rPr lang="pt-PT" sz="1600" dirty="0" err="1">
              <a:solidFill>
                <a:srgbClr val="C00000"/>
              </a:solidFill>
              <a:latin typeface="Arial Narrow" panose="020B0606020202030204" pitchFamily="34" charset="0"/>
            </a:rPr>
            <a:t>neo-clássica</a:t>
          </a:r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: procura e oferta</a:t>
          </a:r>
          <a:endParaRPr lang="en-GB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BB02E593-10D0-41DF-8E64-DB3A2E2552BB}" type="parTrans" cxnId="{845EEE5D-DB8C-4454-9735-7ED2D02C475D}">
      <dgm:prSet/>
      <dgm:spPr/>
      <dgm:t>
        <a:bodyPr/>
        <a:lstStyle/>
        <a:p>
          <a:endParaRPr lang="en-GB"/>
        </a:p>
      </dgm:t>
    </dgm:pt>
    <dgm:pt modelId="{A770D2D5-3717-432A-94A2-904A471C6044}" type="sibTrans" cxnId="{845EEE5D-DB8C-4454-9735-7ED2D02C475D}">
      <dgm:prSet/>
      <dgm:spPr/>
      <dgm:t>
        <a:bodyPr/>
        <a:lstStyle/>
        <a:p>
          <a:endParaRPr lang="en-GB"/>
        </a:p>
      </dgm:t>
    </dgm:pt>
    <dgm:pt modelId="{38632157-BD2E-4B17-986F-956177BDB5C7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rgbClr val="C00000"/>
              </a:solidFill>
              <a:latin typeface="Arial Narrow" panose="020B0606020202030204" pitchFamily="34" charset="0"/>
            </a:rPr>
            <a:t>H-O-S: comércio internacional</a:t>
          </a:r>
          <a:endParaRPr lang="en-GB" sz="160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06A8CB9E-9CFA-4046-B899-EF55F88805AD}" type="parTrans" cxnId="{81741779-BAA7-4B77-B7E5-02C2B06BCAAC}">
      <dgm:prSet/>
      <dgm:spPr/>
      <dgm:t>
        <a:bodyPr/>
        <a:lstStyle/>
        <a:p>
          <a:endParaRPr lang="en-GB"/>
        </a:p>
      </dgm:t>
    </dgm:pt>
    <dgm:pt modelId="{D649A2F8-3B15-4DBC-B8F5-9732D13AED3C}" type="sibTrans" cxnId="{81741779-BAA7-4B77-B7E5-02C2B06BCAAC}">
      <dgm:prSet/>
      <dgm:spPr/>
      <dgm:t>
        <a:bodyPr/>
        <a:lstStyle/>
        <a:p>
          <a:endParaRPr lang="en-GB"/>
        </a:p>
      </dgm:t>
    </dgm:pt>
    <dgm:pt modelId="{D474EB04-6F01-4AFA-8DD1-E2283CB8A8EF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PT" sz="1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Keynesianismo: gestão da procura agregada e controlo da especulação financeira</a:t>
          </a:r>
          <a:endParaRPr lang="en-GB" sz="16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gm:t>
    </dgm:pt>
    <dgm:pt modelId="{DA6BF207-1214-4C0B-8856-B88E01700D32}" type="parTrans" cxnId="{FB402A3B-173C-4AFF-83FF-42275F10F4D8}">
      <dgm:prSet/>
      <dgm:spPr/>
      <dgm:t>
        <a:bodyPr/>
        <a:lstStyle/>
        <a:p>
          <a:endParaRPr lang="en-GB"/>
        </a:p>
      </dgm:t>
    </dgm:pt>
    <dgm:pt modelId="{62801B92-CF7E-4E90-80F3-7DBB3A05CC79}" type="sibTrans" cxnId="{FB402A3B-173C-4AFF-83FF-42275F10F4D8}">
      <dgm:prSet/>
      <dgm:spPr/>
      <dgm:t>
        <a:bodyPr/>
        <a:lstStyle/>
        <a:p>
          <a:endParaRPr lang="en-GB"/>
        </a:p>
      </dgm:t>
    </dgm:pt>
    <dgm:pt modelId="{DB55A9AB-2915-4EEE-97AF-8FB8712EA5DE}">
      <dgm:prSet phldrT="[Text]" custT="1"/>
      <dgm:spPr>
        <a:solidFill>
          <a:schemeClr val="bg1">
            <a:lumMod val="50000"/>
          </a:schemeClr>
        </a:solidFill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Macroeconomia: expectativas racionais (base microeconómica)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C4B2F111-FFE1-45DF-8EAC-B17396842FCC}" type="parTrans" cxnId="{C46C96CA-3FF7-4C06-B550-06A477FCBBA3}">
      <dgm:prSet/>
      <dgm:spPr/>
      <dgm:t>
        <a:bodyPr/>
        <a:lstStyle/>
        <a:p>
          <a:endParaRPr lang="en-GB"/>
        </a:p>
      </dgm:t>
    </dgm:pt>
    <dgm:pt modelId="{040E60A9-7EDF-405C-801B-71767861E9A3}" type="sibTrans" cxnId="{C46C96CA-3FF7-4C06-B550-06A477FCBBA3}">
      <dgm:prSet/>
      <dgm:spPr/>
      <dgm:t>
        <a:bodyPr/>
        <a:lstStyle/>
        <a:p>
          <a:endParaRPr lang="en-GB"/>
        </a:p>
      </dgm:t>
    </dgm:pt>
    <dgm:pt modelId="{2526231B-740C-4358-8967-7EF66CA14966}">
      <dgm:prSet phldrT="[Text]" custT="1"/>
      <dgm:spPr>
        <a:solidFill>
          <a:schemeClr val="accent6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Nova economia política: marginalismo + instituições políticas + teorias de jogos (</a:t>
          </a:r>
          <a:r>
            <a:rPr lang="pt-PT" sz="1600" dirty="0" err="1">
              <a:latin typeface="Arial Narrow" panose="020B0606020202030204" pitchFamily="34" charset="0"/>
            </a:rPr>
            <a:t>interacção</a:t>
          </a:r>
          <a:r>
            <a:rPr lang="pt-PT" sz="1600" dirty="0">
              <a:latin typeface="Arial Narrow" panose="020B0606020202030204" pitchFamily="34" charset="0"/>
            </a:rPr>
            <a:t>) + comportamental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9604B8EB-7783-446D-84BA-773F18D78339}" type="parTrans" cxnId="{C3839EEE-4CAB-48CB-B3D6-75FB2FF47AB5}">
      <dgm:prSet/>
      <dgm:spPr/>
      <dgm:t>
        <a:bodyPr/>
        <a:lstStyle/>
        <a:p>
          <a:endParaRPr lang="en-GB"/>
        </a:p>
      </dgm:t>
    </dgm:pt>
    <dgm:pt modelId="{C84E333B-0ECA-4FC5-AB44-7485F7DCC296}" type="sibTrans" cxnId="{C3839EEE-4CAB-48CB-B3D6-75FB2FF47AB5}">
      <dgm:prSet/>
      <dgm:spPr/>
      <dgm:t>
        <a:bodyPr/>
        <a:lstStyle/>
        <a:p>
          <a:endParaRPr lang="en-GB"/>
        </a:p>
      </dgm:t>
    </dgm:pt>
    <dgm:pt modelId="{D8054DBE-D510-4D2C-BF78-D3A5089F8188}" type="pres">
      <dgm:prSet presAssocID="{DFA4B0C3-B067-40E0-8072-27356752195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F492E8A-4A59-4060-85CD-610919132B2A}" type="pres">
      <dgm:prSet presAssocID="{B3B34E9D-D42F-4BB8-8D0A-52452A8F6020}" presName="centerShape" presStyleLbl="node0" presStyleIdx="0" presStyleCnt="1" custScaleX="159062" custScaleY="158794"/>
      <dgm:spPr/>
    </dgm:pt>
    <dgm:pt modelId="{65A7FC41-7388-4827-A85A-2933E4300515}" type="pres">
      <dgm:prSet presAssocID="{ACA4B9F2-EDC7-4D51-8504-EB14238EDC24}" presName="parTrans" presStyleLbl="sibTrans2D1" presStyleIdx="0" presStyleCnt="6"/>
      <dgm:spPr/>
    </dgm:pt>
    <dgm:pt modelId="{15BDFFFC-FC63-43EB-9CD6-EE0DB40A001F}" type="pres">
      <dgm:prSet presAssocID="{ACA4B9F2-EDC7-4D51-8504-EB14238EDC24}" presName="connectorText" presStyleLbl="sibTrans2D1" presStyleIdx="0" presStyleCnt="6"/>
      <dgm:spPr/>
    </dgm:pt>
    <dgm:pt modelId="{38002B2C-752D-4912-953A-DBC4A41687FF}" type="pres">
      <dgm:prSet presAssocID="{84495B0A-7EF6-4277-993F-5C8A04D9433E}" presName="node" presStyleLbl="node1" presStyleIdx="0" presStyleCnt="6" custRadScaleRad="99293" custRadScaleInc="34134">
        <dgm:presLayoutVars>
          <dgm:bulletEnabled val="1"/>
        </dgm:presLayoutVars>
      </dgm:prSet>
      <dgm:spPr/>
    </dgm:pt>
    <dgm:pt modelId="{6811D025-2EFE-44C0-A6AD-D6228079F9B7}" type="pres">
      <dgm:prSet presAssocID="{BB02E593-10D0-41DF-8E64-DB3A2E2552BB}" presName="parTrans" presStyleLbl="sibTrans2D1" presStyleIdx="1" presStyleCnt="6"/>
      <dgm:spPr/>
    </dgm:pt>
    <dgm:pt modelId="{F3C5D040-97DF-4601-B991-7317457134DA}" type="pres">
      <dgm:prSet presAssocID="{BB02E593-10D0-41DF-8E64-DB3A2E2552BB}" presName="connectorText" presStyleLbl="sibTrans2D1" presStyleIdx="1" presStyleCnt="6"/>
      <dgm:spPr/>
    </dgm:pt>
    <dgm:pt modelId="{E9DBCAD2-A4C5-444A-B889-6AA911A316A0}" type="pres">
      <dgm:prSet presAssocID="{8E13F275-E193-4FC2-ACAB-B3217565A3F0}" presName="node" presStyleLbl="node1" presStyleIdx="1" presStyleCnt="6" custRadScaleRad="108864" custRadScaleInc="3434">
        <dgm:presLayoutVars>
          <dgm:bulletEnabled val="1"/>
        </dgm:presLayoutVars>
      </dgm:prSet>
      <dgm:spPr/>
    </dgm:pt>
    <dgm:pt modelId="{538BACAC-E1FE-474D-AEC6-BAA8E6BB426F}" type="pres">
      <dgm:prSet presAssocID="{06A8CB9E-9CFA-4046-B899-EF55F88805AD}" presName="parTrans" presStyleLbl="sibTrans2D1" presStyleIdx="2" presStyleCnt="6"/>
      <dgm:spPr/>
    </dgm:pt>
    <dgm:pt modelId="{E7ED4445-1CBC-4232-981A-EAF38DCB55E4}" type="pres">
      <dgm:prSet presAssocID="{06A8CB9E-9CFA-4046-B899-EF55F88805AD}" presName="connectorText" presStyleLbl="sibTrans2D1" presStyleIdx="2" presStyleCnt="6"/>
      <dgm:spPr/>
    </dgm:pt>
    <dgm:pt modelId="{4A2F8EC9-F2F9-43E1-9E02-0525E8868D22}" type="pres">
      <dgm:prSet presAssocID="{38632157-BD2E-4B17-986F-956177BDB5C7}" presName="node" presStyleLbl="node1" presStyleIdx="2" presStyleCnt="6" custRadScaleRad="104068" custRadScaleInc="-43921">
        <dgm:presLayoutVars>
          <dgm:bulletEnabled val="1"/>
        </dgm:presLayoutVars>
      </dgm:prSet>
      <dgm:spPr/>
    </dgm:pt>
    <dgm:pt modelId="{05CE11CB-18B8-4F85-A974-C8E890242FD4}" type="pres">
      <dgm:prSet presAssocID="{DA6BF207-1214-4C0B-8856-B88E01700D32}" presName="parTrans" presStyleLbl="sibTrans2D1" presStyleIdx="3" presStyleCnt="6"/>
      <dgm:spPr/>
    </dgm:pt>
    <dgm:pt modelId="{8C961200-2BB9-4876-8FA7-ADB0BDECE80F}" type="pres">
      <dgm:prSet presAssocID="{DA6BF207-1214-4C0B-8856-B88E01700D32}" presName="connectorText" presStyleLbl="sibTrans2D1" presStyleIdx="3" presStyleCnt="6"/>
      <dgm:spPr/>
    </dgm:pt>
    <dgm:pt modelId="{7A315402-EAA0-4BCD-A46D-EBBADC35B607}" type="pres">
      <dgm:prSet presAssocID="{D474EB04-6F01-4AFA-8DD1-E2283CB8A8EF}" presName="node" presStyleLbl="node1" presStyleIdx="3" presStyleCnt="6" custScaleX="128265" custScaleY="117989" custRadScaleRad="106021" custRadScaleInc="-42308">
        <dgm:presLayoutVars>
          <dgm:bulletEnabled val="1"/>
        </dgm:presLayoutVars>
      </dgm:prSet>
      <dgm:spPr/>
    </dgm:pt>
    <dgm:pt modelId="{7E3283F4-0C1F-46DE-8DE1-F6234E32F3CF}" type="pres">
      <dgm:prSet presAssocID="{C4B2F111-FFE1-45DF-8EAC-B17396842FCC}" presName="parTrans" presStyleLbl="sibTrans2D1" presStyleIdx="4" presStyleCnt="6"/>
      <dgm:spPr/>
    </dgm:pt>
    <dgm:pt modelId="{28D193DC-F1AC-4A91-BC16-19F3F545AE9C}" type="pres">
      <dgm:prSet presAssocID="{C4B2F111-FFE1-45DF-8EAC-B17396842FCC}" presName="connectorText" presStyleLbl="sibTrans2D1" presStyleIdx="4" presStyleCnt="6"/>
      <dgm:spPr/>
    </dgm:pt>
    <dgm:pt modelId="{CF1569BC-1EC5-4AE7-AE10-949F3D145D64}" type="pres">
      <dgm:prSet presAssocID="{DB55A9AB-2915-4EEE-97AF-8FB8712EA5DE}" presName="node" presStyleLbl="node1" presStyleIdx="4" presStyleCnt="6" custScaleX="135956" custScaleY="127301" custRadScaleRad="113225" custRadScaleInc="3747">
        <dgm:presLayoutVars>
          <dgm:bulletEnabled val="1"/>
        </dgm:presLayoutVars>
      </dgm:prSet>
      <dgm:spPr/>
    </dgm:pt>
    <dgm:pt modelId="{D177D3B4-62EF-4456-A412-A8FEB0801F9E}" type="pres">
      <dgm:prSet presAssocID="{9604B8EB-7783-446D-84BA-773F18D78339}" presName="parTrans" presStyleLbl="sibTrans2D1" presStyleIdx="5" presStyleCnt="6"/>
      <dgm:spPr/>
    </dgm:pt>
    <dgm:pt modelId="{11E03641-4D10-485E-91C7-D6E4321C4969}" type="pres">
      <dgm:prSet presAssocID="{9604B8EB-7783-446D-84BA-773F18D78339}" presName="connectorText" presStyleLbl="sibTrans2D1" presStyleIdx="5" presStyleCnt="6"/>
      <dgm:spPr/>
    </dgm:pt>
    <dgm:pt modelId="{61A0AFE2-6C46-4EBA-ADF6-5E0F1EC64BDB}" type="pres">
      <dgm:prSet presAssocID="{2526231B-740C-4358-8967-7EF66CA14966}" presName="node" presStyleLbl="node1" presStyleIdx="5" presStyleCnt="6" custScaleX="128778" custScaleY="127420" custRadScaleRad="117259" custRadScaleInc="356">
        <dgm:presLayoutVars>
          <dgm:bulletEnabled val="1"/>
        </dgm:presLayoutVars>
      </dgm:prSet>
      <dgm:spPr/>
    </dgm:pt>
  </dgm:ptLst>
  <dgm:cxnLst>
    <dgm:cxn modelId="{93C7CA13-18AA-4C59-86E8-E406A51D0046}" type="presOf" srcId="{ACA4B9F2-EDC7-4D51-8504-EB14238EDC24}" destId="{15BDFFFC-FC63-43EB-9CD6-EE0DB40A001F}" srcOrd="1" destOrd="0" presId="urn:microsoft.com/office/officeart/2005/8/layout/radial5"/>
    <dgm:cxn modelId="{812BA61B-0089-4769-A253-DE9BE52C7832}" type="presOf" srcId="{D474EB04-6F01-4AFA-8DD1-E2283CB8A8EF}" destId="{7A315402-EAA0-4BCD-A46D-EBBADC35B607}" srcOrd="0" destOrd="0" presId="urn:microsoft.com/office/officeart/2005/8/layout/radial5"/>
    <dgm:cxn modelId="{6A2FF625-8BF5-433D-94EA-387192784E86}" type="presOf" srcId="{DA6BF207-1214-4C0B-8856-B88E01700D32}" destId="{8C961200-2BB9-4876-8FA7-ADB0BDECE80F}" srcOrd="1" destOrd="0" presId="urn:microsoft.com/office/officeart/2005/8/layout/radial5"/>
    <dgm:cxn modelId="{DB42AC33-053B-4E12-ADA1-8C32FC89F573}" type="presOf" srcId="{2526231B-740C-4358-8967-7EF66CA14966}" destId="{61A0AFE2-6C46-4EBA-ADF6-5E0F1EC64BDB}" srcOrd="0" destOrd="0" presId="urn:microsoft.com/office/officeart/2005/8/layout/radial5"/>
    <dgm:cxn modelId="{FB402A3B-173C-4AFF-83FF-42275F10F4D8}" srcId="{B3B34E9D-D42F-4BB8-8D0A-52452A8F6020}" destId="{D474EB04-6F01-4AFA-8DD1-E2283CB8A8EF}" srcOrd="3" destOrd="0" parTransId="{DA6BF207-1214-4C0B-8856-B88E01700D32}" sibTransId="{62801B92-CF7E-4E90-80F3-7DBB3A05CC79}"/>
    <dgm:cxn modelId="{845EEE5D-DB8C-4454-9735-7ED2D02C475D}" srcId="{B3B34E9D-D42F-4BB8-8D0A-52452A8F6020}" destId="{8E13F275-E193-4FC2-ACAB-B3217565A3F0}" srcOrd="1" destOrd="0" parTransId="{BB02E593-10D0-41DF-8E64-DB3A2E2552BB}" sibTransId="{A770D2D5-3717-432A-94A2-904A471C6044}"/>
    <dgm:cxn modelId="{1E10DB5E-8D21-4926-8C1D-DAF6A6DEA67B}" type="presOf" srcId="{9604B8EB-7783-446D-84BA-773F18D78339}" destId="{11E03641-4D10-485E-91C7-D6E4321C4969}" srcOrd="1" destOrd="0" presId="urn:microsoft.com/office/officeart/2005/8/layout/radial5"/>
    <dgm:cxn modelId="{62023A5F-F7BA-40C7-8C80-0991776969F5}" type="presOf" srcId="{B3B34E9D-D42F-4BB8-8D0A-52452A8F6020}" destId="{5F492E8A-4A59-4060-85CD-610919132B2A}" srcOrd="0" destOrd="0" presId="urn:microsoft.com/office/officeart/2005/8/layout/radial5"/>
    <dgm:cxn modelId="{BF042A61-EF3E-4544-AC21-194E2CC5B1F2}" type="presOf" srcId="{9604B8EB-7783-446D-84BA-773F18D78339}" destId="{D177D3B4-62EF-4456-A412-A8FEB0801F9E}" srcOrd="0" destOrd="0" presId="urn:microsoft.com/office/officeart/2005/8/layout/radial5"/>
    <dgm:cxn modelId="{00D2D263-C350-498F-B804-17DCCD46C80F}" type="presOf" srcId="{BB02E593-10D0-41DF-8E64-DB3A2E2552BB}" destId="{6811D025-2EFE-44C0-A6AD-D6228079F9B7}" srcOrd="0" destOrd="0" presId="urn:microsoft.com/office/officeart/2005/8/layout/radial5"/>
    <dgm:cxn modelId="{337C886B-C0B9-4C32-A853-347B48217D20}" type="presOf" srcId="{C4B2F111-FFE1-45DF-8EAC-B17396842FCC}" destId="{28D193DC-F1AC-4A91-BC16-19F3F545AE9C}" srcOrd="1" destOrd="0" presId="urn:microsoft.com/office/officeart/2005/8/layout/radial5"/>
    <dgm:cxn modelId="{02093651-7A29-478F-8093-50C953F9C5F1}" type="presOf" srcId="{06A8CB9E-9CFA-4046-B899-EF55F88805AD}" destId="{538BACAC-E1FE-474D-AEC6-BAA8E6BB426F}" srcOrd="0" destOrd="0" presId="urn:microsoft.com/office/officeart/2005/8/layout/radial5"/>
    <dgm:cxn modelId="{81741779-BAA7-4B77-B7E5-02C2B06BCAAC}" srcId="{B3B34E9D-D42F-4BB8-8D0A-52452A8F6020}" destId="{38632157-BD2E-4B17-986F-956177BDB5C7}" srcOrd="2" destOrd="0" parTransId="{06A8CB9E-9CFA-4046-B899-EF55F88805AD}" sibTransId="{D649A2F8-3B15-4DBC-B8F5-9732D13AED3C}"/>
    <dgm:cxn modelId="{E1E66E9C-FE27-49BD-A615-2C0A4C359805}" srcId="{DFA4B0C3-B067-40E0-8072-27356752195C}" destId="{B3B34E9D-D42F-4BB8-8D0A-52452A8F6020}" srcOrd="0" destOrd="0" parTransId="{DB252C84-BB15-4912-BC4C-ABCBA5F69F4A}" sibTransId="{10FE3707-0747-4EA8-9B40-1E070CE4EC0D}"/>
    <dgm:cxn modelId="{1F99C4A3-0336-4248-8316-1EE9A1CCFC16}" type="presOf" srcId="{38632157-BD2E-4B17-986F-956177BDB5C7}" destId="{4A2F8EC9-F2F9-43E1-9E02-0525E8868D22}" srcOrd="0" destOrd="0" presId="urn:microsoft.com/office/officeart/2005/8/layout/radial5"/>
    <dgm:cxn modelId="{8AF5CEAB-6F23-4E52-AEDC-82A164E86F88}" type="presOf" srcId="{BB02E593-10D0-41DF-8E64-DB3A2E2552BB}" destId="{F3C5D040-97DF-4601-B991-7317457134DA}" srcOrd="1" destOrd="0" presId="urn:microsoft.com/office/officeart/2005/8/layout/radial5"/>
    <dgm:cxn modelId="{C85EF9AB-23AD-41D6-AE34-1C1A763D8197}" type="presOf" srcId="{DFA4B0C3-B067-40E0-8072-27356752195C}" destId="{D8054DBE-D510-4D2C-BF78-D3A5089F8188}" srcOrd="0" destOrd="0" presId="urn:microsoft.com/office/officeart/2005/8/layout/radial5"/>
    <dgm:cxn modelId="{6BCDFCB0-C88F-4591-9077-D8A0C0DB8627}" type="presOf" srcId="{DB55A9AB-2915-4EEE-97AF-8FB8712EA5DE}" destId="{CF1569BC-1EC5-4AE7-AE10-949F3D145D64}" srcOrd="0" destOrd="0" presId="urn:microsoft.com/office/officeart/2005/8/layout/radial5"/>
    <dgm:cxn modelId="{1BCB53B4-537B-4E54-9BA8-130FB970E5CE}" type="presOf" srcId="{84495B0A-7EF6-4277-993F-5C8A04D9433E}" destId="{38002B2C-752D-4912-953A-DBC4A41687FF}" srcOrd="0" destOrd="0" presId="urn:microsoft.com/office/officeart/2005/8/layout/radial5"/>
    <dgm:cxn modelId="{E0C965C3-3451-49BB-99E5-526279A76994}" type="presOf" srcId="{C4B2F111-FFE1-45DF-8EAC-B17396842FCC}" destId="{7E3283F4-0C1F-46DE-8DE1-F6234E32F3CF}" srcOrd="0" destOrd="0" presId="urn:microsoft.com/office/officeart/2005/8/layout/radial5"/>
    <dgm:cxn modelId="{C46C96CA-3FF7-4C06-B550-06A477FCBBA3}" srcId="{B3B34E9D-D42F-4BB8-8D0A-52452A8F6020}" destId="{DB55A9AB-2915-4EEE-97AF-8FB8712EA5DE}" srcOrd="4" destOrd="0" parTransId="{C4B2F111-FFE1-45DF-8EAC-B17396842FCC}" sibTransId="{040E60A9-7EDF-405C-801B-71767861E9A3}"/>
    <dgm:cxn modelId="{6FDBA5E8-9450-4D1E-8FAF-81008F155F92}" type="presOf" srcId="{8E13F275-E193-4FC2-ACAB-B3217565A3F0}" destId="{E9DBCAD2-A4C5-444A-B889-6AA911A316A0}" srcOrd="0" destOrd="0" presId="urn:microsoft.com/office/officeart/2005/8/layout/radial5"/>
    <dgm:cxn modelId="{7C1179ED-2189-4D26-BCF6-16E3774F38BE}" type="presOf" srcId="{ACA4B9F2-EDC7-4D51-8504-EB14238EDC24}" destId="{65A7FC41-7388-4827-A85A-2933E4300515}" srcOrd="0" destOrd="0" presId="urn:microsoft.com/office/officeart/2005/8/layout/radial5"/>
    <dgm:cxn modelId="{C3839EEE-4CAB-48CB-B3D6-75FB2FF47AB5}" srcId="{B3B34E9D-D42F-4BB8-8D0A-52452A8F6020}" destId="{2526231B-740C-4358-8967-7EF66CA14966}" srcOrd="5" destOrd="0" parTransId="{9604B8EB-7783-446D-84BA-773F18D78339}" sibTransId="{C84E333B-0ECA-4FC5-AB44-7485F7DCC296}"/>
    <dgm:cxn modelId="{5AB5AFF0-128A-44FD-955E-5B610FEA9E01}" srcId="{B3B34E9D-D42F-4BB8-8D0A-52452A8F6020}" destId="{84495B0A-7EF6-4277-993F-5C8A04D9433E}" srcOrd="0" destOrd="0" parTransId="{ACA4B9F2-EDC7-4D51-8504-EB14238EDC24}" sibTransId="{824B5184-DBE8-4116-8718-097DCFD02AEE}"/>
    <dgm:cxn modelId="{261DB2F9-B9FD-47AB-8FCE-0D5C3338563B}" type="presOf" srcId="{DA6BF207-1214-4C0B-8856-B88E01700D32}" destId="{05CE11CB-18B8-4F85-A974-C8E890242FD4}" srcOrd="0" destOrd="0" presId="urn:microsoft.com/office/officeart/2005/8/layout/radial5"/>
    <dgm:cxn modelId="{4ECB5BFA-EA0A-4C95-AB81-3F6E72071F37}" type="presOf" srcId="{06A8CB9E-9CFA-4046-B899-EF55F88805AD}" destId="{E7ED4445-1CBC-4232-981A-EAF38DCB55E4}" srcOrd="1" destOrd="0" presId="urn:microsoft.com/office/officeart/2005/8/layout/radial5"/>
    <dgm:cxn modelId="{F8327095-DF26-47BF-A287-715FE34650FF}" type="presParOf" srcId="{D8054DBE-D510-4D2C-BF78-D3A5089F8188}" destId="{5F492E8A-4A59-4060-85CD-610919132B2A}" srcOrd="0" destOrd="0" presId="urn:microsoft.com/office/officeart/2005/8/layout/radial5"/>
    <dgm:cxn modelId="{12B10C89-51AD-4DCD-9505-F4D99ABD91C7}" type="presParOf" srcId="{D8054DBE-D510-4D2C-BF78-D3A5089F8188}" destId="{65A7FC41-7388-4827-A85A-2933E4300515}" srcOrd="1" destOrd="0" presId="urn:microsoft.com/office/officeart/2005/8/layout/radial5"/>
    <dgm:cxn modelId="{B5A41516-C3CD-4612-BDBA-38DBE4B142F4}" type="presParOf" srcId="{65A7FC41-7388-4827-A85A-2933E4300515}" destId="{15BDFFFC-FC63-43EB-9CD6-EE0DB40A001F}" srcOrd="0" destOrd="0" presId="urn:microsoft.com/office/officeart/2005/8/layout/radial5"/>
    <dgm:cxn modelId="{9D570159-8EC2-401E-82B5-9B963A2A572A}" type="presParOf" srcId="{D8054DBE-D510-4D2C-BF78-D3A5089F8188}" destId="{38002B2C-752D-4912-953A-DBC4A41687FF}" srcOrd="2" destOrd="0" presId="urn:microsoft.com/office/officeart/2005/8/layout/radial5"/>
    <dgm:cxn modelId="{67A7A2A5-C1AF-403F-A5CB-23595478B73E}" type="presParOf" srcId="{D8054DBE-D510-4D2C-BF78-D3A5089F8188}" destId="{6811D025-2EFE-44C0-A6AD-D6228079F9B7}" srcOrd="3" destOrd="0" presId="urn:microsoft.com/office/officeart/2005/8/layout/radial5"/>
    <dgm:cxn modelId="{B9215D3A-EB86-473C-B71C-79E1C62D8F36}" type="presParOf" srcId="{6811D025-2EFE-44C0-A6AD-D6228079F9B7}" destId="{F3C5D040-97DF-4601-B991-7317457134DA}" srcOrd="0" destOrd="0" presId="urn:microsoft.com/office/officeart/2005/8/layout/radial5"/>
    <dgm:cxn modelId="{90A8BEF5-FF01-4060-95F9-E5A33DEBCDED}" type="presParOf" srcId="{D8054DBE-D510-4D2C-BF78-D3A5089F8188}" destId="{E9DBCAD2-A4C5-444A-B889-6AA911A316A0}" srcOrd="4" destOrd="0" presId="urn:microsoft.com/office/officeart/2005/8/layout/radial5"/>
    <dgm:cxn modelId="{09B79985-A874-4DF5-81B6-40586FEB5896}" type="presParOf" srcId="{D8054DBE-D510-4D2C-BF78-D3A5089F8188}" destId="{538BACAC-E1FE-474D-AEC6-BAA8E6BB426F}" srcOrd="5" destOrd="0" presId="urn:microsoft.com/office/officeart/2005/8/layout/radial5"/>
    <dgm:cxn modelId="{AB2BF5D5-EDD1-4149-B22E-374F1D78F95E}" type="presParOf" srcId="{538BACAC-E1FE-474D-AEC6-BAA8E6BB426F}" destId="{E7ED4445-1CBC-4232-981A-EAF38DCB55E4}" srcOrd="0" destOrd="0" presId="urn:microsoft.com/office/officeart/2005/8/layout/radial5"/>
    <dgm:cxn modelId="{A4DDB97C-16E6-40C2-8EC1-C5A9902E0873}" type="presParOf" srcId="{D8054DBE-D510-4D2C-BF78-D3A5089F8188}" destId="{4A2F8EC9-F2F9-43E1-9E02-0525E8868D22}" srcOrd="6" destOrd="0" presId="urn:microsoft.com/office/officeart/2005/8/layout/radial5"/>
    <dgm:cxn modelId="{9D0D9386-FBDE-4043-A0A5-7622DFE1A161}" type="presParOf" srcId="{D8054DBE-D510-4D2C-BF78-D3A5089F8188}" destId="{05CE11CB-18B8-4F85-A974-C8E890242FD4}" srcOrd="7" destOrd="0" presId="urn:microsoft.com/office/officeart/2005/8/layout/radial5"/>
    <dgm:cxn modelId="{57E34310-94C6-4CD4-9765-2644227EB977}" type="presParOf" srcId="{05CE11CB-18B8-4F85-A974-C8E890242FD4}" destId="{8C961200-2BB9-4876-8FA7-ADB0BDECE80F}" srcOrd="0" destOrd="0" presId="urn:microsoft.com/office/officeart/2005/8/layout/radial5"/>
    <dgm:cxn modelId="{6DFF698B-013E-4C7E-BF01-50E99141F602}" type="presParOf" srcId="{D8054DBE-D510-4D2C-BF78-D3A5089F8188}" destId="{7A315402-EAA0-4BCD-A46D-EBBADC35B607}" srcOrd="8" destOrd="0" presId="urn:microsoft.com/office/officeart/2005/8/layout/radial5"/>
    <dgm:cxn modelId="{5F79FF22-345B-4437-9088-F2C6118FF957}" type="presParOf" srcId="{D8054DBE-D510-4D2C-BF78-D3A5089F8188}" destId="{7E3283F4-0C1F-46DE-8DE1-F6234E32F3CF}" srcOrd="9" destOrd="0" presId="urn:microsoft.com/office/officeart/2005/8/layout/radial5"/>
    <dgm:cxn modelId="{9F0891F4-EBB4-41F4-A097-E533C9D146E7}" type="presParOf" srcId="{7E3283F4-0C1F-46DE-8DE1-F6234E32F3CF}" destId="{28D193DC-F1AC-4A91-BC16-19F3F545AE9C}" srcOrd="0" destOrd="0" presId="urn:microsoft.com/office/officeart/2005/8/layout/radial5"/>
    <dgm:cxn modelId="{640A5CB8-6BD7-4291-AA42-10F322A7B232}" type="presParOf" srcId="{D8054DBE-D510-4D2C-BF78-D3A5089F8188}" destId="{CF1569BC-1EC5-4AE7-AE10-949F3D145D64}" srcOrd="10" destOrd="0" presId="urn:microsoft.com/office/officeart/2005/8/layout/radial5"/>
    <dgm:cxn modelId="{3FBDAE48-2063-4B96-B93E-35707E8B42CB}" type="presParOf" srcId="{D8054DBE-D510-4D2C-BF78-D3A5089F8188}" destId="{D177D3B4-62EF-4456-A412-A8FEB0801F9E}" srcOrd="11" destOrd="0" presId="urn:microsoft.com/office/officeart/2005/8/layout/radial5"/>
    <dgm:cxn modelId="{AB1E906E-AAE4-40E0-8E53-910B9F6CD1F1}" type="presParOf" srcId="{D177D3B4-62EF-4456-A412-A8FEB0801F9E}" destId="{11E03641-4D10-485E-91C7-D6E4321C4969}" srcOrd="0" destOrd="0" presId="urn:microsoft.com/office/officeart/2005/8/layout/radial5"/>
    <dgm:cxn modelId="{30630625-891B-4CEB-BF27-68AA3081273C}" type="presParOf" srcId="{D8054DBE-D510-4D2C-BF78-D3A5089F8188}" destId="{61A0AFE2-6C46-4EBA-ADF6-5E0F1EC64BD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92E8A-4A59-4060-85CD-610919132B2A}">
      <dsp:nvSpPr>
        <dsp:cNvPr id="0" name=""/>
        <dsp:cNvSpPr/>
      </dsp:nvSpPr>
      <dsp:spPr>
        <a:xfrm>
          <a:off x="4681706" y="1703385"/>
          <a:ext cx="2550839" cy="2546541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rPr>
            <a:t>MARGINALISMO</a:t>
          </a:r>
          <a:endParaRPr lang="en-GB" sz="1800" b="1" kern="1200" dirty="0">
            <a:solidFill>
              <a:schemeClr val="accent4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5055268" y="2076317"/>
        <a:ext cx="1803715" cy="1800677"/>
      </dsp:txXfrm>
    </dsp:sp>
    <dsp:sp modelId="{65A7FC41-7388-4827-A85A-2933E4300515}">
      <dsp:nvSpPr>
        <dsp:cNvPr id="0" name=""/>
        <dsp:cNvSpPr/>
      </dsp:nvSpPr>
      <dsp:spPr>
        <a:xfrm rot="16814412">
          <a:off x="6156314" y="1378417"/>
          <a:ext cx="80574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6166251" y="1499360"/>
        <a:ext cx="56402" cy="327149"/>
      </dsp:txXfrm>
    </dsp:sp>
    <dsp:sp modelId="{38002B2C-752D-4912-953A-DBC4A41687FF}">
      <dsp:nvSpPr>
        <dsp:cNvPr id="0" name=""/>
        <dsp:cNvSpPr/>
      </dsp:nvSpPr>
      <dsp:spPr>
        <a:xfrm>
          <a:off x="5551229" y="-16907"/>
          <a:ext cx="1603676" cy="16036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Escola Austríaca: soberania do consumidor</a:t>
          </a:r>
          <a:endParaRPr lang="en-GB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5786082" y="217946"/>
        <a:ext cx="1133970" cy="1133970"/>
      </dsp:txXfrm>
    </dsp:sp>
    <dsp:sp modelId="{6811D025-2EFE-44C0-A6AD-D6228079F9B7}">
      <dsp:nvSpPr>
        <dsp:cNvPr id="0" name=""/>
        <dsp:cNvSpPr/>
      </dsp:nvSpPr>
      <dsp:spPr>
        <a:xfrm rot="19861812">
          <a:off x="7130688" y="2000755"/>
          <a:ext cx="193520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7134320" y="2123865"/>
        <a:ext cx="135464" cy="327149"/>
      </dsp:txXfrm>
    </dsp:sp>
    <dsp:sp modelId="{E9DBCAD2-A4C5-444A-B889-6AA911A316A0}">
      <dsp:nvSpPr>
        <dsp:cNvPr id="0" name=""/>
        <dsp:cNvSpPr/>
      </dsp:nvSpPr>
      <dsp:spPr>
        <a:xfrm>
          <a:off x="7291633" y="992094"/>
          <a:ext cx="1603676" cy="16036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Escola </a:t>
          </a:r>
          <a:r>
            <a:rPr lang="pt-PT" sz="1600" kern="1200" dirty="0" err="1">
              <a:solidFill>
                <a:srgbClr val="C00000"/>
              </a:solidFill>
              <a:latin typeface="Arial Narrow" panose="020B0606020202030204" pitchFamily="34" charset="0"/>
            </a:rPr>
            <a:t>neo-clássica</a:t>
          </a: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: procura e oferta</a:t>
          </a:r>
          <a:endParaRPr lang="en-GB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7526486" y="1226947"/>
        <a:ext cx="1133970" cy="1133970"/>
      </dsp:txXfrm>
    </dsp:sp>
    <dsp:sp modelId="{538BACAC-E1FE-474D-AEC6-BAA8E6BB426F}">
      <dsp:nvSpPr>
        <dsp:cNvPr id="0" name=""/>
        <dsp:cNvSpPr/>
      </dsp:nvSpPr>
      <dsp:spPr>
        <a:xfrm rot="1009422">
          <a:off x="7229036" y="3109229"/>
          <a:ext cx="136332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7229911" y="3212360"/>
        <a:ext cx="95432" cy="327149"/>
      </dsp:txXfrm>
    </dsp:sp>
    <dsp:sp modelId="{4A2F8EC9-F2F9-43E1-9E02-0525E8868D22}">
      <dsp:nvSpPr>
        <dsp:cNvPr id="0" name=""/>
        <dsp:cNvSpPr/>
      </dsp:nvSpPr>
      <dsp:spPr>
        <a:xfrm>
          <a:off x="7389688" y="2850432"/>
          <a:ext cx="1603676" cy="160367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rgbClr val="C00000"/>
              </a:solidFill>
              <a:latin typeface="Arial Narrow" panose="020B0606020202030204" pitchFamily="34" charset="0"/>
            </a:rPr>
            <a:t>H-O-S: comércio internacional</a:t>
          </a:r>
          <a:endParaRPr lang="en-GB" sz="160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7624541" y="3085285"/>
        <a:ext cx="1133970" cy="1133970"/>
      </dsp:txXfrm>
    </dsp:sp>
    <dsp:sp modelId="{05CE11CB-18B8-4F85-A974-C8E890242FD4}">
      <dsp:nvSpPr>
        <dsp:cNvPr id="0" name=""/>
        <dsp:cNvSpPr/>
      </dsp:nvSpPr>
      <dsp:spPr>
        <a:xfrm rot="4613222">
          <a:off x="6233640" y="3981943"/>
          <a:ext cx="42340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6238550" y="4084808"/>
        <a:ext cx="29638" cy="327149"/>
      </dsp:txXfrm>
    </dsp:sp>
    <dsp:sp modelId="{7A315402-EAA0-4BCD-A46D-EBBADC35B607}">
      <dsp:nvSpPr>
        <dsp:cNvPr id="0" name=""/>
        <dsp:cNvSpPr/>
      </dsp:nvSpPr>
      <dsp:spPr>
        <a:xfrm>
          <a:off x="5451160" y="4273637"/>
          <a:ext cx="2056955" cy="1892161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rPr>
            <a:t>Keynesianismo: gestão da procura agregada e controlo da especulação financeira</a:t>
          </a:r>
          <a:endParaRPr lang="en-GB" sz="1600" kern="1200" dirty="0">
            <a:solidFill>
              <a:schemeClr val="tx2">
                <a:lumMod val="50000"/>
              </a:schemeClr>
            </a:solidFill>
            <a:latin typeface="Arial Narrow" panose="020B0606020202030204" pitchFamily="34" charset="0"/>
          </a:endParaRPr>
        </a:p>
      </dsp:txBody>
      <dsp:txXfrm>
        <a:off x="5752394" y="4550738"/>
        <a:ext cx="1454487" cy="1337959"/>
      </dsp:txXfrm>
    </dsp:sp>
    <dsp:sp modelId="{7E3283F4-0C1F-46DE-8DE1-F6234E32F3CF}">
      <dsp:nvSpPr>
        <dsp:cNvPr id="0" name=""/>
        <dsp:cNvSpPr/>
      </dsp:nvSpPr>
      <dsp:spPr>
        <a:xfrm rot="9067446">
          <a:off x="4708240" y="3364696"/>
          <a:ext cx="101805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4736882" y="3466372"/>
        <a:ext cx="71264" cy="327149"/>
      </dsp:txXfrm>
    </dsp:sp>
    <dsp:sp modelId="{CF1569BC-1EC5-4AE7-AE10-949F3D145D64}">
      <dsp:nvSpPr>
        <dsp:cNvPr id="0" name=""/>
        <dsp:cNvSpPr/>
      </dsp:nvSpPr>
      <dsp:spPr>
        <a:xfrm>
          <a:off x="2643039" y="3182368"/>
          <a:ext cx="2180294" cy="2041495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Macroeconomia: expectativas racionais (base microeconómica)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2962336" y="3481338"/>
        <a:ext cx="1541700" cy="1443555"/>
      </dsp:txXfrm>
    </dsp:sp>
    <dsp:sp modelId="{D177D3B4-62EF-4456-A412-A8FEB0801F9E}">
      <dsp:nvSpPr>
        <dsp:cNvPr id="0" name=""/>
        <dsp:cNvSpPr/>
      </dsp:nvSpPr>
      <dsp:spPr>
        <a:xfrm rot="12606408">
          <a:off x="4631415" y="1985348"/>
          <a:ext cx="172512" cy="545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 rot="10800000">
        <a:off x="4679678" y="2107378"/>
        <a:ext cx="120758" cy="327149"/>
      </dsp:txXfrm>
    </dsp:sp>
    <dsp:sp modelId="{61A0AFE2-6C46-4EBA-ADF6-5E0F1EC64BDB}">
      <dsp:nvSpPr>
        <dsp:cNvPr id="0" name=""/>
        <dsp:cNvSpPr/>
      </dsp:nvSpPr>
      <dsp:spPr>
        <a:xfrm>
          <a:off x="2649177" y="635615"/>
          <a:ext cx="2065182" cy="2043404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Nova economia política: marginalismo + instituições políticas + teorias de jogos (</a:t>
          </a:r>
          <a:r>
            <a:rPr lang="pt-PT" sz="1600" kern="1200" dirty="0" err="1">
              <a:latin typeface="Arial Narrow" panose="020B0606020202030204" pitchFamily="34" charset="0"/>
            </a:rPr>
            <a:t>interacção</a:t>
          </a:r>
          <a:r>
            <a:rPr lang="pt-PT" sz="1600" kern="1200" dirty="0">
              <a:latin typeface="Arial Narrow" panose="020B0606020202030204" pitchFamily="34" charset="0"/>
            </a:rPr>
            <a:t>) + comportamental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2951616" y="934865"/>
        <a:ext cx="1460304" cy="1444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s.soas.ac.uk/7984" TargetMode="External"/><Relationship Id="rId2" Type="http://schemas.openxmlformats.org/officeDocument/2006/relationships/hyperlink" Target="https://www.google.co.uk/url?sa=t&amp;rct=j&amp;q=&amp;esrc=s&amp;source=web&amp;cd=5&amp;cad=rja&amp;uact=8&amp;ved=0ahUKEwjq5bGV6pjQAhWBBcAKHSRWA3sQFgg6MAQ&amp;url=http://www.countdownnet.net/Allegati/26%20Locating%20Financialisation%202010.PDF&amp;usg=AFQjCNFUdotFxGv9JVGoJaj7r77CM6_0TA&amp;sig2=u66ib6grGGvQgQU00jXzJ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rints.soas.ac.uk/5685/1/brooks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U-BjlSAHvA" TargetMode="External"/><Relationship Id="rId2" Type="http://schemas.openxmlformats.org/officeDocument/2006/relationships/hyperlink" Target="https://youtu.be/wb6rhHyJJ_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arxismocritico.files.wordpress.com/2011/10/financialised-capitalism-direct-explotation-and-periodic-bubbles.pdf" TargetMode="External"/><Relationship Id="rId4" Type="http://schemas.openxmlformats.org/officeDocument/2006/relationships/hyperlink" Target="https://youtu.be/26o22Y33h9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business/2013/jun/17/g8-tax-avoidance-crackdown-david-cameron" TargetMode="External"/><Relationship Id="rId2" Type="http://schemas.openxmlformats.org/officeDocument/2006/relationships/hyperlink" Target="http://news.sky.com/story/tax-evasion-g8-leaders-vow-tougher-stance-104426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dtm.org/Commission-pour-la-verite-sur-la,2224?lang=en" TargetMode="External"/><Relationship Id="rId5" Type="http://schemas.openxmlformats.org/officeDocument/2006/relationships/hyperlink" Target="http://www.independent.co.uk/voices/comment/g8-leaders-must-do-more-than-talk-a-tough-game-on-multinational-tax-avoidance-8662162.html" TargetMode="External"/><Relationship Id="rId4" Type="http://schemas.openxmlformats.org/officeDocument/2006/relationships/hyperlink" Target="https://www.theguardian.com/politics/reality-check-with-polly-curtis/2011/sep/12/reality-check-banking-bailou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e Politica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Abordagens Neoclássicas, Neoliberalismo, Globalização, </a:t>
            </a:r>
            <a:r>
              <a:rPr lang="pt-PT" sz="32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Financeirização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>
                <a:latin typeface="Arial Narrow" panose="020B0606020202030204" pitchFamily="34" charset="0"/>
              </a:rPr>
            </a:br>
            <a:r>
              <a:rPr lang="pt-PT" sz="2400">
                <a:latin typeface="Arial Narrow" panose="020B0606020202030204" pitchFamily="34" charset="0"/>
              </a:rPr>
              <a:t>01-11-2022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Neo-liberalismo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209554"/>
            <a:ext cx="11664044" cy="53995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Fundamentação teórica: combinação da escola austríaca (papel dos mercados livres e dos indivíduos racionais e empreendedores) e da escola monetarista (ênfase no equilíbrio, mas com base no individualismo metodológico), sustentado pela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, com (contraditória e ironicamente) um papel regulador/</a:t>
            </a:r>
            <a:r>
              <a:rPr lang="pt-PT" dirty="0" err="1">
                <a:latin typeface="Arial Narrow" panose="020B0606020202030204" pitchFamily="34" charset="0"/>
              </a:rPr>
              <a:t>desregulador</a:t>
            </a:r>
            <a:r>
              <a:rPr lang="pt-PT" dirty="0">
                <a:latin typeface="Arial Narrow" panose="020B0606020202030204" pitchFamily="34" charset="0"/>
              </a:rPr>
              <a:t> e repressivo fundamental para o Estado.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Neoliberalismo é muito diversificado nas suas características, impactos e resultados, </a:t>
            </a:r>
            <a:r>
              <a:rPr lang="pt-PT" dirty="0" err="1">
                <a:latin typeface="Arial Narrow" panose="020B0606020202030204" pitchFamily="34" charset="0"/>
              </a:rPr>
              <a:t>reflectindo</a:t>
            </a:r>
            <a:r>
              <a:rPr lang="pt-PT" dirty="0">
                <a:latin typeface="Arial Narrow" panose="020B0606020202030204" pitchFamily="34" charset="0"/>
              </a:rPr>
              <a:t> combinações específicas entre tradições e sofisticação intelectual, ideologia, política e experiência/prática, dando lugar a diferentes formas de neoliberalização da vida, e modalidades específicas de crescimento económico, volatilidade e crise.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14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572460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Neo-liberalismo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27848"/>
            <a:ext cx="11792110" cy="56812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político fundamental: restauração do controlo capitalista das relações sociais e de poder e recuperação das taxas de lucro e rendimentos das classes capitalistas e dos gestores de topo, por via da restauração da liberdade de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dos agentes capitalistas no mercado (significado de “mercado livre”) – sobretudo aplicado ao grau extremo de liberalização dos mercados de trabalho, comércio internacional e finanças: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Mercado de trabalho: destruição sistemática de formas de </a:t>
            </a:r>
            <a:r>
              <a:rPr lang="pt-PT" dirty="0" err="1">
                <a:latin typeface="Arial Narrow" panose="020B0606020202030204" pitchFamily="34" charset="0"/>
              </a:rPr>
              <a:t>protecção</a:t>
            </a:r>
            <a:r>
              <a:rPr lang="pt-PT" dirty="0">
                <a:latin typeface="Arial Narrow" panose="020B0606020202030204" pitchFamily="34" charset="0"/>
              </a:rPr>
              <a:t>, segurança, resistência e luta das classes trabalhadoras, com dois argumentos (i) sem competição entre trabalhadores estes ficam preguiçosos (</a:t>
            </a:r>
            <a:r>
              <a:rPr lang="pt-PT" dirty="0" err="1">
                <a:latin typeface="Arial Narrow" panose="020B0606020202030204" pitchFamily="34" charset="0"/>
              </a:rPr>
              <a:t>ii</a:t>
            </a:r>
            <a:r>
              <a:rPr lang="pt-PT" dirty="0">
                <a:latin typeface="Arial Narrow" panose="020B0606020202030204" pitchFamily="34" charset="0"/>
              </a:rPr>
              <a:t>) sem liberdade de empregar e despedir, custos da força de trabalho sobem e o capitalismo perde a capacidade de se ajustar.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78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657624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Neo-liberalismo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071282"/>
            <a:ext cx="11664044" cy="553786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Economia </a:t>
            </a:r>
            <a:r>
              <a:rPr lang="pt-PT" dirty="0" err="1">
                <a:latin typeface="Arial Narrow" panose="020B0606020202030204" pitchFamily="34" charset="0"/>
              </a:rPr>
              <a:t>neo-liberal</a:t>
            </a:r>
            <a:r>
              <a:rPr lang="pt-PT" dirty="0">
                <a:latin typeface="Arial Narrow" panose="020B0606020202030204" pitchFamily="34" charset="0"/>
              </a:rPr>
              <a:t> (</a:t>
            </a:r>
            <a:r>
              <a:rPr lang="pt-PT" dirty="0" err="1">
                <a:latin typeface="Arial Narrow" panose="020B0606020202030204" pitchFamily="34" charset="0"/>
              </a:rPr>
              <a:t>cont</a:t>
            </a:r>
            <a:r>
              <a:rPr lang="pt-PT" dirty="0">
                <a:latin typeface="Arial Narrow" panose="020B0606020202030204" pitchFamily="34" charset="0"/>
              </a:rPr>
              <a:t>.):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Comércio internacional: eliminação da maior parte das restrições à mobilidade de mercadorias (bens e serviços) e capital, naturalmente consolidando o poder das economias mais poderosas. Robert Lucas e os fluxos de capital entre “países pobres e ricos” – diferenças de produtividade dos </a:t>
            </a:r>
            <a:r>
              <a:rPr lang="pt-PT" dirty="0" err="1">
                <a:latin typeface="Arial Narrow" panose="020B0606020202030204" pitchFamily="34" charset="0"/>
              </a:rPr>
              <a:t>factores</a:t>
            </a:r>
            <a:r>
              <a:rPr lang="pt-PT" dirty="0">
                <a:latin typeface="Arial Narrow" panose="020B0606020202030204" pitchFamily="34" charset="0"/>
              </a:rPr>
              <a:t>, não da intensidade, explicam fluxos de capitais, o que pode ser resolvido com aposta nos fundamentais (capital humano e infraestrutura científica) e liberalização financeira.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: acumulação intensiva e extensiva de capital fictício, isto é, o aumento do escopo e da prevalência do capital financeiro utilizado para criar mais capital financeiro, independentemente da utilização produtiva desse capital, e sem consideração pelas consequências desse processo de acumulação na economia real, na distribuição e nas condições de vida.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Socialização dos custos do processo de acumulação desregulado, privatização dos ganhos. Crises pagas pela sociedade.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2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Globalização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99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477415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1278" y="816429"/>
            <a:ext cx="11817219" cy="57927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Globalização: Expansão do sistema capitalista, produção de mercadorias, supremacia do valor de troca, trabalho assalariado e finanças à escala global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debate sobre globalização é feito, em regra, com enfoque ou no enorme potencial que cria, revela e desencadeia, ou nos enormes problemas (desigualdade e outros) que agrava. Literatura focada na convergência ou na divergência, na equalização dos processos de desenvolvimento ou no desenvolvimento desigual.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Mas, globalização implica uma série de </a:t>
            </a:r>
            <a:r>
              <a:rPr lang="pt-PT" dirty="0" err="1">
                <a:latin typeface="Arial Narrow" panose="020B0606020202030204" pitchFamily="34" charset="0"/>
              </a:rPr>
              <a:t>actividades</a:t>
            </a:r>
            <a:r>
              <a:rPr lang="pt-PT" dirty="0">
                <a:latin typeface="Arial Narrow" panose="020B0606020202030204" pitchFamily="34" charset="0"/>
              </a:rPr>
              <a:t> entre diferentes níveis que estão ligadas em formas diferentes, e cada uma destas ligações é um campo de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analítica e intervenção política. Em cada uma destas </a:t>
            </a:r>
            <a:r>
              <a:rPr lang="pt-PT" dirty="0" err="1">
                <a:latin typeface="Arial Narrow" panose="020B0606020202030204" pitchFamily="34" charset="0"/>
              </a:rPr>
              <a:t>actividades</a:t>
            </a:r>
            <a:r>
              <a:rPr lang="pt-PT" dirty="0">
                <a:latin typeface="Arial Narrow" panose="020B0606020202030204" pitchFamily="34" charset="0"/>
              </a:rPr>
              <a:t> e ligações há contradições e tensões</a:t>
            </a:r>
          </a:p>
        </p:txBody>
      </p:sp>
    </p:spTree>
    <p:extLst>
      <p:ext uri="{BB962C8B-B14F-4D97-AF65-F5344CB8AC3E}">
        <p14:creationId xmlns:p14="http://schemas.microsoft.com/office/powerpoint/2010/main" val="2279641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Contradições da 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048872"/>
            <a:ext cx="11664044" cy="55602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Contradições da globalização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Interacção</a:t>
            </a:r>
            <a:r>
              <a:rPr lang="pt-PT" dirty="0">
                <a:latin typeface="Arial Narrow" panose="020B0606020202030204" pitchFamily="34" charset="0"/>
              </a:rPr>
              <a:t> entre indivíduos e mercados – direitos humanos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se estrutura globalmente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Blocos – no passado entraram em guerra. Configurações regionais, separatismo regional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Instituições multilaterais, as quais naturalmente são campos de luta e disputa, mas, também naturalmente, </a:t>
            </a:r>
            <a:r>
              <a:rPr lang="pt-PT" dirty="0" err="1">
                <a:latin typeface="Arial Narrow" panose="020B0606020202030204" pitchFamily="34" charset="0"/>
              </a:rPr>
              <a:t>reflectem</a:t>
            </a:r>
            <a:r>
              <a:rPr lang="pt-PT" dirty="0">
                <a:latin typeface="Arial Narrow" panose="020B0606020202030204" pitchFamily="34" charset="0"/>
              </a:rPr>
              <a:t> as relações de poder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Estado-Nação – apoio do estado ao desenvolvimento do capitalismo (PPP, financiamento público/dívida, eliminação do risco) (“</a:t>
            </a:r>
            <a:r>
              <a:rPr lang="pt-PT" dirty="0" err="1">
                <a:latin typeface="Arial Narrow" panose="020B0606020202030204" pitchFamily="34" charset="0"/>
              </a:rPr>
              <a:t>state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monopoly</a:t>
            </a:r>
            <a:r>
              <a:rPr lang="pt-PT" dirty="0">
                <a:latin typeface="Arial Narrow" panose="020B0606020202030204" pitchFamily="34" charset="0"/>
              </a:rPr>
              <a:t> neoliberal capitalismo”)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desigual – entre grupos sociais, regiões, países. O capital aproveita estas diferenças e também as cria (por exemplo, para a organização das cadeias internacionais de produção)</a:t>
            </a:r>
          </a:p>
        </p:txBody>
      </p:sp>
    </p:spTree>
    <p:extLst>
      <p:ext uri="{BB962C8B-B14F-4D97-AF65-F5344CB8AC3E}">
        <p14:creationId xmlns:p14="http://schemas.microsoft.com/office/powerpoint/2010/main" val="2779913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Contradições da 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209554"/>
            <a:ext cx="11664044" cy="5399589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Ciência e tecnologia: capacidade de interferir com o processo evolucionário das espécies. Quem e como toma estas decisões? 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Novo humanismo – o que é que significa ser humano no mundo </a:t>
            </a:r>
            <a:r>
              <a:rPr lang="pt-PT" dirty="0" err="1">
                <a:latin typeface="Arial Narrow" panose="020B0606020202030204" pitchFamily="34" charset="0"/>
              </a:rPr>
              <a:t>actual</a:t>
            </a:r>
            <a:r>
              <a:rPr lang="pt-PT" dirty="0">
                <a:latin typeface="Arial Narrow" panose="020B0606020202030204" pitchFamily="34" charset="0"/>
              </a:rPr>
              <a:t> e futuro? </a:t>
            </a:r>
            <a:r>
              <a:rPr lang="pt-PT" dirty="0" err="1">
                <a:latin typeface="Arial Narrow" panose="020B0606020202030204" pitchFamily="34" charset="0"/>
              </a:rPr>
              <a:t>Cosmopolitanismo</a:t>
            </a:r>
            <a:r>
              <a:rPr lang="pt-PT" dirty="0">
                <a:latin typeface="Arial Narrow" panose="020B0606020202030204" pitchFamily="34" charset="0"/>
              </a:rPr>
              <a:t> versus especificidades históricas e desigualdades? De que é que somos alienados? O que é específico acerca dos seres humanos e qual é a sua relação com as outras espécies e com o meio ambiente?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Contradições/problemas com estes processos de reflexão/construção: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inevitavelmente, requer uma crítica do capitalismo e da sua incapacidade de tratar pessoas, outros seres e a natureza em geral para além da </a:t>
            </a:r>
            <a:r>
              <a:rPr lang="pt-PT" dirty="0" err="1">
                <a:latin typeface="Arial Narrow" panose="020B0606020202030204" pitchFamily="34" charset="0"/>
              </a:rPr>
              <a:t>perspectiva</a:t>
            </a:r>
            <a:r>
              <a:rPr lang="pt-PT" dirty="0">
                <a:latin typeface="Arial Narrow" panose="020B0606020202030204" pitchFamily="34" charset="0"/>
              </a:rPr>
              <a:t> de mercadoria, valor de troca, criação de valor de troca.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problema do “situacionismo” – onde cada um está e o que é a experiência de cada um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Necessidade de envolver os cientistas e os cientistas sociais – mas é difícil</a:t>
            </a:r>
          </a:p>
          <a:p>
            <a:pPr lvl="3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geografia da produção do conhecimento (monopólio da localização exacerba o problema do “situacionismo”)</a:t>
            </a:r>
          </a:p>
        </p:txBody>
      </p:sp>
    </p:spTree>
    <p:extLst>
      <p:ext uri="{BB962C8B-B14F-4D97-AF65-F5344CB8AC3E}">
        <p14:creationId xmlns:p14="http://schemas.microsoft.com/office/powerpoint/2010/main" val="1569889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Contradições da 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048872"/>
            <a:ext cx="11664044" cy="5560272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Respostas a estas contradições e dilemas requerem a compreensão das ligações entre estes diferentes níveis de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– tanto a análise social como a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política têm de ser relevantes a estes diferentes níveis.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diferença</a:t>
            </a:r>
            <a:r>
              <a:rPr lang="en-GB" dirty="0">
                <a:latin typeface="Arial Narrow" panose="020B0606020202030204" pitchFamily="34" charset="0"/>
              </a:rPr>
              <a:t> entre o </a:t>
            </a:r>
            <a:r>
              <a:rPr lang="en-GB" dirty="0" err="1">
                <a:latin typeface="Arial Narrow" panose="020B0606020202030204" pitchFamily="34" charset="0"/>
              </a:rPr>
              <a:t>arquitecto</a:t>
            </a:r>
            <a:r>
              <a:rPr lang="en-GB" dirty="0">
                <a:latin typeface="Arial Narrow" panose="020B0606020202030204" pitchFamily="34" charset="0"/>
              </a:rPr>
              <a:t> (que </a:t>
            </a:r>
            <a:r>
              <a:rPr lang="en-GB" dirty="0" err="1">
                <a:latin typeface="Arial Narrow" panose="020B0606020202030204" pitchFamily="34" charset="0"/>
              </a:rPr>
              <a:t>concebe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projecto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sua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mente</a:t>
            </a:r>
            <a:r>
              <a:rPr lang="en-GB" dirty="0">
                <a:latin typeface="Arial Narrow" panose="020B0606020202030204" pitchFamily="34" charset="0"/>
              </a:rPr>
              <a:t> antes da </a:t>
            </a:r>
            <a:r>
              <a:rPr lang="en-GB" dirty="0" err="1">
                <a:latin typeface="Arial Narrow" panose="020B0606020202030204" pitchFamily="34" charset="0"/>
              </a:rPr>
              <a:t>acção</a:t>
            </a:r>
            <a:r>
              <a:rPr lang="en-GB" dirty="0">
                <a:latin typeface="Arial Narrow" panose="020B0606020202030204" pitchFamily="34" charset="0"/>
              </a:rPr>
              <a:t>) e a </a:t>
            </a:r>
            <a:r>
              <a:rPr lang="en-GB" dirty="0" err="1">
                <a:latin typeface="Arial Narrow" panose="020B0606020202030204" pitchFamily="34" charset="0"/>
              </a:rPr>
              <a:t>abelha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Muita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prática</a:t>
            </a:r>
            <a:r>
              <a:rPr lang="en-GB" dirty="0">
                <a:latin typeface="Arial Narrow" panose="020B0606020202030204" pitchFamily="34" charset="0"/>
              </a:rPr>
              <a:t> social é de </a:t>
            </a:r>
            <a:r>
              <a:rPr lang="en-GB" dirty="0" err="1">
                <a:latin typeface="Arial Narrow" panose="020B0606020202030204" pitchFamily="34" charset="0"/>
              </a:rPr>
              <a:t>abelha</a:t>
            </a:r>
            <a:r>
              <a:rPr lang="en-GB" dirty="0">
                <a:latin typeface="Arial Narrow" panose="020B0606020202030204" pitchFamily="34" charset="0"/>
              </a:rPr>
              <a:t>. Para </a:t>
            </a:r>
            <a:r>
              <a:rPr lang="en-GB" dirty="0" err="1">
                <a:latin typeface="Arial Narrow" panose="020B0606020202030204" pitchFamily="34" charset="0"/>
              </a:rPr>
              <a:t>desenvolver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capacidade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imaginação</a:t>
            </a:r>
            <a:r>
              <a:rPr lang="en-GB" dirty="0">
                <a:latin typeface="Arial Narrow" panose="020B0606020202030204" pitchFamily="34" charset="0"/>
              </a:rPr>
              <a:t> do “</a:t>
            </a:r>
            <a:r>
              <a:rPr lang="en-GB" dirty="0" err="1">
                <a:latin typeface="Arial Narrow" panose="020B0606020202030204" pitchFamily="34" charset="0"/>
              </a:rPr>
              <a:t>arquitecto</a:t>
            </a:r>
            <a:r>
              <a:rPr lang="en-GB" dirty="0">
                <a:latin typeface="Arial Narrow" panose="020B0606020202030204" pitchFamily="34" charset="0"/>
              </a:rPr>
              <a:t>”, é </a:t>
            </a:r>
            <a:r>
              <a:rPr lang="en-GB" dirty="0" err="1">
                <a:latin typeface="Arial Narrow" panose="020B0606020202030204" pitchFamily="34" charset="0"/>
              </a:rPr>
              <a:t>preciso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teoria</a:t>
            </a:r>
            <a:r>
              <a:rPr lang="en-GB" dirty="0">
                <a:latin typeface="Arial Narrow" panose="020B0606020202030204" pitchFamily="34" charset="0"/>
              </a:rPr>
              <a:t> social. </a:t>
            </a: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72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21298"/>
            <a:ext cx="11664043" cy="592494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Deglobalização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97767"/>
            <a:ext cx="11664044" cy="5811377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Resposta negativa às tensões e crises do neoliberalismo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Novas formas de proteccionismo e unilateralismo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Hegemonia militar, financeira e política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Discurso agressivo da extrema direita (contra o establishment e uma divisão clara entre “nós” e os “outros” – racismo, anti-imigrante, anti-LGBT…, anti-ético, anti-intelectual, contra factos que tornem o discurso desconfortável, etc.) + inacção ou mesmo apoio da direita liberal parlamentar (sem a qual a extrema direita não pode chegar ao poder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Deglobalização é para proteger e ampliar o controlo do capital, não para o diminuir ou para empoderar os trabalhadores: nacionalismo, oposição a novos hegemons (por exemplo, contra a China, Brasil e Índia) associado com total deregulamentação da acçao do capital.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Tensões: mercados, finanças e estruturas de caumulação existentes.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Resposta à globaliazação e à deglobalização é o internacionalismo (outro tema, outra altura)</a:t>
            </a:r>
          </a:p>
        </p:txBody>
      </p:sp>
    </p:spTree>
    <p:extLst>
      <p:ext uri="{BB962C8B-B14F-4D97-AF65-F5344CB8AC3E}">
        <p14:creationId xmlns:p14="http://schemas.microsoft.com/office/powerpoint/2010/main" val="505919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135020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Austeridade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988771"/>
            <a:ext cx="11532637" cy="5680970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7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Ponto de partida – Marginalismo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Neoliberalismo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Globalização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Austeridade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0"/>
            <a:ext cx="11664043" cy="64097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Austeridade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62000"/>
            <a:ext cx="11664044" cy="5847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O argumento fiscal: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 no défice – contracção da procura de moeda e alívio da dívida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 nos impostos sobre o capital – estímulo à economia e trickle down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Aumento nos Impostos sobre o consumo – imposto sobre preferências individuais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Cortes nas transferências – pensões, subsídios, salários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O argumento monetário: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Estabilidade monetária/preços – expectativas dos investidores e protecção do valor dos activos financeiros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Aumento da qualidade do investimento e arrefecimento da economia</a:t>
            </a:r>
          </a:p>
        </p:txBody>
      </p:sp>
    </p:spTree>
    <p:extLst>
      <p:ext uri="{BB962C8B-B14F-4D97-AF65-F5344CB8AC3E}">
        <p14:creationId xmlns:p14="http://schemas.microsoft.com/office/powerpoint/2010/main" val="3037197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0"/>
            <a:ext cx="11664043" cy="640976"/>
          </a:xfrm>
        </p:spPr>
        <p:txBody>
          <a:bodyPr>
            <a:normAutofit/>
          </a:bodyPr>
          <a:lstStyle/>
          <a:p>
            <a:r>
              <a:rPr lang="pt-PT" sz="2800" b="1">
                <a:solidFill>
                  <a:srgbClr val="C00000"/>
                </a:solidFill>
                <a:latin typeface="Arial Narrow" panose="020B0606020202030204" pitchFamily="34" charset="0"/>
              </a:rPr>
              <a:t>Austeridade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62000"/>
            <a:ext cx="11664044" cy="58471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O argumento social: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Crise dada por vivermos acima das capacidades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Estímulo ao trabalho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Todos devem sacrificar-se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Trickle down com a transferência de recursos para os grupos mais abastados da sociedade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Novas oportunidades para o capital: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Cortes nas transferências e serviços públicos são novas oportunidades de lucro, em mercados especialmente protegidos, para o capital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Força de trabalho mais barata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Austeridade e financeirização: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BR" dirty="0">
                <a:latin typeface="Arial Narrow" panose="020B0606020202030204" pitchFamily="34" charset="0"/>
              </a:rPr>
              <a:t>Aumentam: (i) o poder do sector financeiro sobre a economia, (ii) % do rendimento para este sector, (iii) a importância da economia de crédito (iv) poder de decisão sobre as empresas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45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74735"/>
            <a:ext cx="11664043" cy="562707"/>
          </a:xfrm>
        </p:spPr>
        <p:txBody>
          <a:bodyPr>
            <a:normAutofit/>
          </a:bodyPr>
          <a:lstStyle/>
          <a:p>
            <a:r>
              <a:rPr lang="pt-PT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Bibliografia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153459"/>
            <a:ext cx="11664044" cy="547444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Fine, Ben (2016) </a:t>
            </a:r>
            <a:r>
              <a:rPr lang="pt-PT" dirty="0" err="1">
                <a:latin typeface="Arial Narrow" panose="020B0606020202030204" pitchFamily="34" charset="0"/>
              </a:rPr>
              <a:t>Microeconomics</a:t>
            </a:r>
            <a:r>
              <a:rPr lang="pt-PT" dirty="0">
                <a:latin typeface="Arial Narrow" panose="020B0606020202030204" pitchFamily="34" charset="0"/>
              </a:rPr>
              <a:t>, a </a:t>
            </a:r>
            <a:r>
              <a:rPr lang="pt-PT" dirty="0" err="1">
                <a:latin typeface="Arial Narrow" panose="020B0606020202030204" pitchFamily="34" charset="0"/>
              </a:rPr>
              <a:t>critical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companion</a:t>
            </a:r>
            <a:r>
              <a:rPr lang="pt-PT" dirty="0">
                <a:latin typeface="Arial Narrow" panose="020B0606020202030204" pitchFamily="34" charset="0"/>
              </a:rPr>
              <a:t>. Pluto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London (</a:t>
            </a:r>
            <a:r>
              <a:rPr lang="pt-PT" dirty="0" err="1">
                <a:latin typeface="Arial Narrow" panose="020B0606020202030204" pitchFamily="34" charset="0"/>
              </a:rPr>
              <a:t>also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available</a:t>
            </a:r>
            <a:r>
              <a:rPr lang="pt-PT" dirty="0">
                <a:latin typeface="Arial Narrow" panose="020B0606020202030204" pitchFamily="34" charset="0"/>
              </a:rPr>
              <a:t> in </a:t>
            </a:r>
            <a:r>
              <a:rPr lang="pt-PT" dirty="0" err="1">
                <a:latin typeface="Arial Narrow" panose="020B0606020202030204" pitchFamily="34" charset="0"/>
              </a:rPr>
              <a:t>Kindle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format</a:t>
            </a:r>
            <a:r>
              <a:rPr lang="pt-PT" dirty="0">
                <a:latin typeface="Arial Narrow" panose="020B0606020202030204" pitchFamily="34" charset="0"/>
              </a:rPr>
              <a:t>) (Capítulos 1 e 7)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Fine, Ben &amp; </a:t>
            </a:r>
            <a:r>
              <a:rPr lang="pt-PT" dirty="0" err="1">
                <a:latin typeface="Arial Narrow" panose="020B0606020202030204" pitchFamily="34" charset="0"/>
              </a:rPr>
              <a:t>Ourani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Dimakou</a:t>
            </a:r>
            <a:r>
              <a:rPr lang="pt-PT" dirty="0">
                <a:latin typeface="Arial Narrow" panose="020B0606020202030204" pitchFamily="34" charset="0"/>
              </a:rPr>
              <a:t> (2016). </a:t>
            </a:r>
            <a:r>
              <a:rPr lang="pt-PT" dirty="0" err="1">
                <a:latin typeface="Arial Narrow" panose="020B0606020202030204" pitchFamily="34" charset="0"/>
              </a:rPr>
              <a:t>Macroeconomics</a:t>
            </a:r>
            <a:r>
              <a:rPr lang="pt-PT" dirty="0">
                <a:latin typeface="Arial Narrow" panose="020B0606020202030204" pitchFamily="34" charset="0"/>
              </a:rPr>
              <a:t>, a </a:t>
            </a:r>
            <a:r>
              <a:rPr lang="pt-PT" dirty="0" err="1">
                <a:latin typeface="Arial Narrow" panose="020B0606020202030204" pitchFamily="34" charset="0"/>
              </a:rPr>
              <a:t>critical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companion</a:t>
            </a:r>
            <a:r>
              <a:rPr lang="pt-PT" dirty="0">
                <a:latin typeface="Arial Narrow" panose="020B0606020202030204" pitchFamily="34" charset="0"/>
              </a:rPr>
              <a:t>. Pluto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London (</a:t>
            </a:r>
            <a:r>
              <a:rPr lang="pt-PT" dirty="0" err="1">
                <a:latin typeface="Arial Narrow" panose="020B0606020202030204" pitchFamily="34" charset="0"/>
              </a:rPr>
              <a:t>also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available</a:t>
            </a:r>
            <a:r>
              <a:rPr lang="pt-PT" dirty="0">
                <a:latin typeface="Arial Narrow" panose="020B0606020202030204" pitchFamily="34" charset="0"/>
              </a:rPr>
              <a:t> in </a:t>
            </a:r>
            <a:r>
              <a:rPr lang="pt-PT" dirty="0" err="1">
                <a:latin typeface="Arial Narrow" panose="020B0606020202030204" pitchFamily="34" charset="0"/>
              </a:rPr>
              <a:t>Kindle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format</a:t>
            </a:r>
            <a:r>
              <a:rPr lang="pt-PT" dirty="0">
                <a:latin typeface="Arial Narrow" panose="020B0606020202030204" pitchFamily="34" charset="0"/>
              </a:rPr>
              <a:t>) (Capítulos 1, 3, 5-13)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Fine, Ben &amp; Alfredo </a:t>
            </a:r>
            <a:r>
              <a:rPr lang="pt-PT" dirty="0" err="1">
                <a:latin typeface="Arial Narrow" panose="020B0606020202030204" pitchFamily="34" charset="0"/>
              </a:rPr>
              <a:t>Saad</a:t>
            </a:r>
            <a:r>
              <a:rPr lang="pt-PT" dirty="0">
                <a:latin typeface="Arial Narrow" panose="020B0606020202030204" pitchFamily="34" charset="0"/>
              </a:rPr>
              <a:t>-Filho (2017) </a:t>
            </a:r>
            <a:r>
              <a:rPr lang="pt-PT" dirty="0" err="1">
                <a:latin typeface="Arial Narrow" panose="020B0606020202030204" pitchFamily="34" charset="0"/>
              </a:rPr>
              <a:t>Thirteen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things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you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need</a:t>
            </a:r>
            <a:r>
              <a:rPr lang="pt-PT" dirty="0">
                <a:latin typeface="Arial Narrow" panose="020B0606020202030204" pitchFamily="34" charset="0"/>
              </a:rPr>
              <a:t> to </a:t>
            </a:r>
            <a:r>
              <a:rPr lang="pt-PT" dirty="0" err="1">
                <a:latin typeface="Arial Narrow" panose="020B0606020202030204" pitchFamily="34" charset="0"/>
              </a:rPr>
              <a:t>know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about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. </a:t>
            </a:r>
            <a:r>
              <a:rPr lang="pt-PT" i="1" dirty="0" err="1">
                <a:latin typeface="Arial Narrow" panose="020B0606020202030204" pitchFamily="34" charset="0"/>
              </a:rPr>
              <a:t>Critical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i="1" dirty="0" err="1">
                <a:latin typeface="Arial Narrow" panose="020B0606020202030204" pitchFamily="34" charset="0"/>
              </a:rPr>
              <a:t>Sociology</a:t>
            </a:r>
            <a:r>
              <a:rPr lang="pt-PT" i="1" dirty="0">
                <a:latin typeface="Arial Narrow" panose="020B0606020202030204" pitchFamily="34" charset="0"/>
              </a:rPr>
              <a:t> 43, 4-5, </a:t>
            </a:r>
            <a:r>
              <a:rPr lang="pt-PT" dirty="0">
                <a:latin typeface="Arial Narrow" panose="020B0606020202030204" pitchFamily="34" charset="0"/>
              </a:rPr>
              <a:t>pp. 1-22.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Harvey</a:t>
            </a:r>
            <a:r>
              <a:rPr lang="pt-PT" dirty="0">
                <a:latin typeface="Arial Narrow" panose="020B0606020202030204" pitchFamily="34" charset="0"/>
              </a:rPr>
              <a:t>, David (2005) A </a:t>
            </a:r>
            <a:r>
              <a:rPr lang="pt-PT" dirty="0" err="1">
                <a:latin typeface="Arial Narrow" panose="020B0606020202030204" pitchFamily="34" charset="0"/>
              </a:rPr>
              <a:t>brief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history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. Oxford </a:t>
            </a:r>
            <a:r>
              <a:rPr lang="pt-PT" dirty="0" err="1">
                <a:latin typeface="Arial Narrow" panose="020B0606020202030204" pitchFamily="34" charset="0"/>
              </a:rPr>
              <a:t>University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Oxford.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Milonakis</a:t>
            </a:r>
            <a:r>
              <a:rPr lang="pt-PT" dirty="0">
                <a:latin typeface="Arial Narrow" panose="020B0606020202030204" pitchFamily="34" charset="0"/>
              </a:rPr>
              <a:t>, </a:t>
            </a:r>
            <a:r>
              <a:rPr lang="pt-PT" dirty="0" err="1">
                <a:latin typeface="Arial Narrow" panose="020B0606020202030204" pitchFamily="34" charset="0"/>
              </a:rPr>
              <a:t>Dimitry</a:t>
            </a:r>
            <a:r>
              <a:rPr lang="pt-PT" dirty="0">
                <a:latin typeface="Arial Narrow" panose="020B0606020202030204" pitchFamily="34" charset="0"/>
              </a:rPr>
              <a:t> &amp; Ben Fine (2009) </a:t>
            </a:r>
            <a:r>
              <a:rPr lang="pt-PT" dirty="0" err="1">
                <a:latin typeface="Arial Narrow" panose="020B0606020202030204" pitchFamily="34" charset="0"/>
              </a:rPr>
              <a:t>From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political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economy</a:t>
            </a:r>
            <a:r>
              <a:rPr lang="pt-PT" dirty="0">
                <a:latin typeface="Arial Narrow" panose="020B0606020202030204" pitchFamily="34" charset="0"/>
              </a:rPr>
              <a:t> to </a:t>
            </a:r>
            <a:r>
              <a:rPr lang="pt-PT" dirty="0" err="1">
                <a:latin typeface="Arial Narrow" panose="020B0606020202030204" pitchFamily="34" charset="0"/>
              </a:rPr>
              <a:t>economics</a:t>
            </a:r>
            <a:r>
              <a:rPr lang="pt-PT" dirty="0">
                <a:latin typeface="Arial Narrow" panose="020B0606020202030204" pitchFamily="34" charset="0"/>
              </a:rPr>
              <a:t>. Routledge: London &amp; New York (Capítulos 5-8, 11-15)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Saad-Filho, Alfredo (2011) Crisis in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or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crisis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of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. </a:t>
            </a:r>
            <a:r>
              <a:rPr lang="pt-PT" i="1" dirty="0" err="1">
                <a:latin typeface="Arial Narrow" panose="020B0606020202030204" pitchFamily="34" charset="0"/>
              </a:rPr>
              <a:t>Socialist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i="1" dirty="0" err="1">
                <a:latin typeface="Arial Narrow" panose="020B0606020202030204" pitchFamily="34" charset="0"/>
              </a:rPr>
              <a:t>Register</a:t>
            </a:r>
            <a:r>
              <a:rPr lang="pt-PT" i="1" dirty="0">
                <a:latin typeface="Arial Narrow" panose="020B0606020202030204" pitchFamily="34" charset="0"/>
              </a:rPr>
              <a:t>, 47, pp 242-259.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Saad</a:t>
            </a:r>
            <a:r>
              <a:rPr lang="pt-PT" dirty="0">
                <a:latin typeface="Arial Narrow" panose="020B0606020202030204" pitchFamily="34" charset="0"/>
              </a:rPr>
              <a:t>-Filho, Alfredo &amp; Deborah </a:t>
            </a:r>
            <a:r>
              <a:rPr lang="pt-PT" dirty="0" err="1">
                <a:latin typeface="Arial Narrow" panose="020B0606020202030204" pitchFamily="34" charset="0"/>
              </a:rPr>
              <a:t>Johnston</a:t>
            </a:r>
            <a:r>
              <a:rPr lang="pt-PT" dirty="0">
                <a:latin typeface="Arial Narrow" panose="020B0606020202030204" pitchFamily="34" charset="0"/>
              </a:rPr>
              <a:t> (</a:t>
            </a:r>
            <a:r>
              <a:rPr lang="pt-PT" dirty="0" err="1">
                <a:latin typeface="Arial Narrow" panose="020B0606020202030204" pitchFamily="34" charset="0"/>
              </a:rPr>
              <a:t>eds</a:t>
            </a:r>
            <a:r>
              <a:rPr lang="pt-PT" dirty="0">
                <a:latin typeface="Arial Narrow" panose="020B0606020202030204" pitchFamily="34" charset="0"/>
              </a:rPr>
              <a:t>) (2005) </a:t>
            </a:r>
            <a:r>
              <a:rPr lang="pt-PT" dirty="0" err="1">
                <a:latin typeface="Arial Narrow" panose="020B0606020202030204" pitchFamily="34" charset="0"/>
              </a:rPr>
              <a:t>Neoliberalism</a:t>
            </a:r>
            <a:r>
              <a:rPr lang="pt-PT" dirty="0">
                <a:latin typeface="Arial Narrow" panose="020B0606020202030204" pitchFamily="34" charset="0"/>
              </a:rPr>
              <a:t>, a </a:t>
            </a:r>
            <a:r>
              <a:rPr lang="pt-PT" dirty="0" err="1">
                <a:latin typeface="Arial Narrow" panose="020B0606020202030204" pitchFamily="34" charset="0"/>
              </a:rPr>
              <a:t>critical</a:t>
            </a:r>
            <a:r>
              <a:rPr lang="pt-PT" dirty="0">
                <a:latin typeface="Arial Narrow" panose="020B0606020202030204" pitchFamily="34" charset="0"/>
              </a:rPr>
              <a:t> </a:t>
            </a:r>
            <a:r>
              <a:rPr lang="pt-PT" dirty="0" err="1">
                <a:latin typeface="Arial Narrow" panose="020B0606020202030204" pitchFamily="34" charset="0"/>
              </a:rPr>
              <a:t>reader</a:t>
            </a:r>
            <a:r>
              <a:rPr lang="pt-PT" dirty="0">
                <a:latin typeface="Arial Narrow" panose="020B0606020202030204" pitchFamily="34" charset="0"/>
              </a:rPr>
              <a:t>. Pluto </a:t>
            </a:r>
            <a:r>
              <a:rPr lang="pt-PT" dirty="0" err="1">
                <a:latin typeface="Arial Narrow" panose="020B0606020202030204" pitchFamily="34" charset="0"/>
              </a:rPr>
              <a:t>Press</a:t>
            </a:r>
            <a:r>
              <a:rPr lang="pt-PT" dirty="0">
                <a:latin typeface="Arial Narrow" panose="020B0606020202030204" pitchFamily="34" charset="0"/>
              </a:rPr>
              <a:t>: London.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998B27-6006-454C-B4EA-1DF8951E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CBA3-0E90-4152-A82D-403F79215A45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931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36812"/>
            <a:ext cx="11664044" cy="56723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latin typeface="Arial Narrow" panose="020B0606020202030204" pitchFamily="34" charset="0"/>
              </a:rPr>
              <a:t>Castel-Branco, Carlos (2017) </a:t>
            </a:r>
            <a:r>
              <a:rPr lang="pt-BR" sz="1400" i="1" dirty="0">
                <a:latin typeface="Arial Narrow" panose="020B0606020202030204" pitchFamily="34" charset="0"/>
              </a:rPr>
              <a:t>A lógica histórica do modelo de acumulação de capital em Moçambique</a:t>
            </a:r>
            <a:r>
              <a:rPr lang="pt-BR" sz="1400" dirty="0">
                <a:latin typeface="Arial Narrow" panose="020B0606020202030204" pitchFamily="34" charset="0"/>
              </a:rPr>
              <a:t>. Em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Brito, Luís, Carlos Castel-Branco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(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 (2017). Desafios para Moçambique 2017. IESE: Maputo.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Castel-Branco, C. 2014. Growth, capital accumulation and economic porosity in Mozambique: social losses, private gains. Review of African Political Economy, 41:sup1, S26-S48, DOI: 10.1080/03056244.2014.976363</a:t>
            </a:r>
            <a:endParaRPr lang="pt-P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Cólas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Alejandro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(2005)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globalisation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-Filho, Alfredo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Deborah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Johnston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(2005)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reader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Pluto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London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Duménil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D. Levy. 2012.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Fine, B.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-Filho.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Elgar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Edward Elgar: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Cheltenham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</a:rPr>
              <a:t>Fine, Ben (2013) Financialization from a Marxist perspective. International Journal of Political Economy 42(4) pp 47-66.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2012.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retrospect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financialization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stupid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C.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Kyung-Sup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 Fine &amp; L.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(eds.),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Neoliberal Era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Beyond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Londres: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Palgrave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MacMillan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Ben. 2010. Locating financialization. Historical Materialism 18 (2010) 97–116. </a:t>
            </a:r>
            <a:r>
              <a:rPr lang="en-GB" sz="1400" u="sng" dirty="0">
                <a:solidFill>
                  <a:srgbClr val="0563C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oogle.co.uk/url?sa=t&amp;rct=j&amp;q=&amp;esrc=s&amp;source=web&amp;cd=5&amp;cad=rja&amp;uact=8&amp;ved=0ahUKEwjq5bGV6pjQAhWBBcAKHSRWA3sQFgg6MAQ&amp;url=http%3A%2F%2Fwww.countdownnet.net%2FAllegati%2F26%2520Locating%2520Financialisation%25202010.PDF&amp;usg=AFQjCNFUdotFxGv9JVGoJaj7r77CM6_0TA&amp;sig2=u66ib6grGGvQgQU00jXzJA</a:t>
            </a:r>
            <a:endParaRPr lang="en-GB" sz="14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2009a.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Financialisation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social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Comunicação na Conferência «Social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Dimensions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Global Crisis: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Countries», 12-13 de Novembro de 2009. Genebra:  UNRISD. Disponível em: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https://eprints.soas.ac.uk/7984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2009b.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crisis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Marx.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64, 40-47.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Fine, B. 2007.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Financialisation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Comunicação apresentada na Conferência «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Capital», 2-4 de Julho de 2007.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Manchester. Disponível em: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https://eprints.soas.ac.uk/5685/1/brooks.pdf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Fine, Ben &amp; Alfredo </a:t>
            </a:r>
            <a:r>
              <a:rPr lang="pt-PT" sz="1400" dirty="0" err="1">
                <a:latin typeface="Arial Narrow" panose="020B0606020202030204" pitchFamily="34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</a:rPr>
              <a:t>-Filho (2016) </a:t>
            </a:r>
            <a:r>
              <a:rPr lang="pt-PT" sz="1400" dirty="0" err="1">
                <a:latin typeface="Arial Narrow" panose="020B0606020202030204" pitchFamily="34" charset="0"/>
              </a:rPr>
              <a:t>Marx’s</a:t>
            </a:r>
            <a:r>
              <a:rPr lang="pt-PT" sz="1400" dirty="0">
                <a:latin typeface="Arial Narrow" panose="020B0606020202030204" pitchFamily="34" charset="0"/>
              </a:rPr>
              <a:t> Capital (</a:t>
            </a:r>
            <a:r>
              <a:rPr lang="pt-PT" sz="1400" dirty="0" err="1">
                <a:latin typeface="Arial Narrow" panose="020B0606020202030204" pitchFamily="34" charset="0"/>
              </a:rPr>
              <a:t>sixth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edition</a:t>
            </a:r>
            <a:r>
              <a:rPr lang="pt-PT" sz="1400" dirty="0">
                <a:latin typeface="Arial Narrow" panose="020B0606020202030204" pitchFamily="34" charset="0"/>
              </a:rPr>
              <a:t>). Pluto </a:t>
            </a:r>
            <a:r>
              <a:rPr lang="pt-PT" sz="1400" dirty="0" err="1">
                <a:latin typeface="Arial Narrow" panose="020B0606020202030204" pitchFamily="34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</a:rPr>
              <a:t>: London (capítulos 7, 12, 14, 15)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Goldin</a:t>
            </a:r>
            <a:r>
              <a:rPr lang="pt-PT" sz="1400" dirty="0">
                <a:latin typeface="Arial Narrow" panose="020B0606020202030204" pitchFamily="34" charset="0"/>
              </a:rPr>
              <a:t>, Ian (2006) </a:t>
            </a:r>
            <a:r>
              <a:rPr lang="pt-PT" sz="1400" dirty="0" err="1">
                <a:latin typeface="Arial Narrow" panose="020B0606020202030204" pitchFamily="34" charset="0"/>
              </a:rPr>
              <a:t>Globalization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policy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Clark, David (editor) The Elgar companion to development studies. Edward Elgar: Cheltenham</a:t>
            </a:r>
          </a:p>
        </p:txBody>
      </p:sp>
    </p:spTree>
    <p:extLst>
      <p:ext uri="{BB962C8B-B14F-4D97-AF65-F5344CB8AC3E}">
        <p14:creationId xmlns:p14="http://schemas.microsoft.com/office/powerpoint/2010/main" val="3978781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36812"/>
            <a:ext cx="11664044" cy="56723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Goldin</a:t>
            </a:r>
            <a:r>
              <a:rPr lang="pt-PT" sz="1400" dirty="0">
                <a:latin typeface="Arial Narrow" panose="020B0606020202030204" pitchFamily="34" charset="0"/>
              </a:rPr>
              <a:t>, Ian (2006) </a:t>
            </a:r>
            <a:r>
              <a:rPr lang="pt-PT" sz="1400" dirty="0" err="1">
                <a:latin typeface="Arial Narrow" panose="020B0606020202030204" pitchFamily="34" charset="0"/>
              </a:rPr>
              <a:t>Globalization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policy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Clark, David (editor) The Elgar companion to development studies. Edward Elgar: Cheltenham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Harvey, David (2016) </a:t>
            </a:r>
            <a:r>
              <a:rPr lang="en-GB" sz="1400" dirty="0">
                <a:latin typeface="Arial Narrow" panose="020B0606020202030204" pitchFamily="34" charset="0"/>
              </a:rPr>
              <a:t>On post-neoliberalism, Trump, infrastructure, sharing economy, smart city </a:t>
            </a:r>
            <a:r>
              <a:rPr lang="en-GB" sz="1400" dirty="0">
                <a:latin typeface="Arial Narrow" panose="020B0606020202030204" pitchFamily="34" charset="0"/>
                <a:hlinkClick r:id="rId2"/>
              </a:rPr>
              <a:t>https://youtu.be/wb6rhHyJJ_4</a:t>
            </a:r>
            <a:r>
              <a:rPr lang="en-GB" sz="1400" dirty="0">
                <a:latin typeface="Arial Narrow" panose="020B0606020202030204" pitchFamily="34" charset="0"/>
              </a:rPr>
              <a:t> 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H</a:t>
            </a:r>
            <a:r>
              <a:rPr lang="en-GB" sz="1400" dirty="0" err="1">
                <a:latin typeface="Arial Narrow" panose="020B0606020202030204" pitchFamily="34" charset="0"/>
              </a:rPr>
              <a:t>arvey</a:t>
            </a:r>
            <a:r>
              <a:rPr lang="en-GB" sz="1400" dirty="0">
                <a:latin typeface="Arial Narrow" panose="020B0606020202030204" pitchFamily="34" charset="0"/>
              </a:rPr>
              <a:t>, David (2012) "Globalization and the Return of Species Being“ </a:t>
            </a:r>
            <a:r>
              <a:rPr lang="en-GB" sz="1400" dirty="0">
                <a:latin typeface="Arial Narrow" panose="020B0606020202030204" pitchFamily="34" charset="0"/>
                <a:hlinkClick r:id="rId3"/>
              </a:rPr>
              <a:t>https://youtu.be/RU-BjlSAHvA</a:t>
            </a:r>
            <a:endParaRPr lang="en-GB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H</a:t>
            </a:r>
            <a:r>
              <a:rPr lang="en-GB" sz="1400" dirty="0" err="1">
                <a:latin typeface="Arial Narrow" panose="020B0606020202030204" pitchFamily="34" charset="0"/>
              </a:rPr>
              <a:t>arvey</a:t>
            </a:r>
            <a:r>
              <a:rPr lang="en-GB" sz="1400" dirty="0">
                <a:latin typeface="Arial Narrow" panose="020B0606020202030204" pitchFamily="34" charset="0"/>
              </a:rPr>
              <a:t>, David (2010) “The Crises of Capitalism” </a:t>
            </a:r>
            <a:r>
              <a:rPr lang="en-GB" sz="1400" dirty="0">
                <a:latin typeface="Arial Narrow" panose="020B0606020202030204" pitchFamily="34" charset="0"/>
                <a:hlinkClick r:id="rId4"/>
              </a:rPr>
              <a:t>https://youtu.be/26o22Y33h9s</a:t>
            </a:r>
            <a:r>
              <a:rPr lang="en-GB" sz="140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Harvey, D. 2007.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Oxford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New York.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Jolly</a:t>
            </a:r>
            <a:r>
              <a:rPr lang="pt-PT" sz="1400" dirty="0">
                <a:latin typeface="Arial Narrow" panose="020B0606020202030204" pitchFamily="34" charset="0"/>
              </a:rPr>
              <a:t>, Richard (2006) Global </a:t>
            </a:r>
            <a:r>
              <a:rPr lang="pt-PT" sz="1400" dirty="0" err="1">
                <a:latin typeface="Arial Narrow" panose="020B0606020202030204" pitchFamily="34" charset="0"/>
              </a:rPr>
              <a:t>inequalities</a:t>
            </a:r>
            <a:r>
              <a:rPr lang="pt-PT" sz="1400" dirty="0">
                <a:latin typeface="Arial Narrow" panose="020B0606020202030204" pitchFamily="34" charset="0"/>
              </a:rPr>
              <a:t>. In </a:t>
            </a:r>
            <a:r>
              <a:rPr lang="pt-PT" sz="1400" dirty="0" err="1">
                <a:latin typeface="Arial Narrow" panose="020B0606020202030204" pitchFamily="34" charset="0"/>
              </a:rPr>
              <a:t>Clark</a:t>
            </a:r>
            <a:r>
              <a:rPr lang="pt-PT" sz="1400" dirty="0">
                <a:latin typeface="Arial Narrow" panose="020B0606020202030204" pitchFamily="34" charset="0"/>
              </a:rPr>
              <a:t>, David (editor) </a:t>
            </a:r>
            <a:r>
              <a:rPr lang="pt-PT" sz="1400" dirty="0" err="1">
                <a:latin typeface="Arial Narrow" panose="020B0606020202030204" pitchFamily="34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</a:rPr>
              <a:t> Elgar </a:t>
            </a:r>
            <a:r>
              <a:rPr lang="pt-PT" sz="1400" dirty="0" err="1">
                <a:latin typeface="Arial Narrow" panose="020B0606020202030204" pitchFamily="34" charset="0"/>
              </a:rPr>
              <a:t>companion</a:t>
            </a:r>
            <a:r>
              <a:rPr lang="pt-PT" sz="1400" dirty="0">
                <a:latin typeface="Arial Narrow" panose="020B0606020202030204" pitchFamily="34" charset="0"/>
              </a:rPr>
              <a:t> to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studies</a:t>
            </a:r>
            <a:r>
              <a:rPr lang="pt-PT" sz="1400" dirty="0">
                <a:latin typeface="Arial Narrow" panose="020B0606020202030204" pitchFamily="34" charset="0"/>
              </a:rPr>
              <a:t>. Edward Elgar: </a:t>
            </a:r>
            <a:r>
              <a:rPr lang="pt-PT" sz="1400" dirty="0" err="1">
                <a:latin typeface="Arial Narrow" panose="020B0606020202030204" pitchFamily="34" charset="0"/>
              </a:rPr>
              <a:t>Cheltenham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Kiely, </a:t>
            </a:r>
            <a:r>
              <a:rPr lang="pt-PT" sz="1400" dirty="0" err="1">
                <a:latin typeface="Arial Narrow" panose="020B0606020202030204" pitchFamily="34" charset="0"/>
              </a:rPr>
              <a:t>Ray</a:t>
            </a:r>
            <a:r>
              <a:rPr lang="pt-PT" sz="1400" dirty="0">
                <a:latin typeface="Arial Narrow" panose="020B0606020202030204" pitchFamily="34" charset="0"/>
              </a:rPr>
              <a:t> (2012) </a:t>
            </a:r>
            <a:r>
              <a:rPr lang="pt-PT" sz="1400" dirty="0" err="1">
                <a:latin typeface="Arial Narrow" panose="020B0606020202030204" pitchFamily="34" charset="0"/>
              </a:rPr>
              <a:t>Globalization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imperialismo. </a:t>
            </a:r>
            <a:r>
              <a:rPr lang="en-GB" sz="1400" dirty="0">
                <a:latin typeface="Arial Narrow" panose="020B0606020202030204" pitchFamily="34" charset="0"/>
              </a:rPr>
              <a:t>In Fine, Ben &amp; Alfredo Saad-Filho (editors) The Elgar companion to Marxist Economics. Edward Elgar: London.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Lapavitsas, C. 2008. Financialized Capitalism: direct exploitation and periodic bubbles. Department of Economics, School of Oriental and African Studies, University of London.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Disponível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https://marxismocritico.files.wordpress.com/2011/10/financialised-capitalism-direct-explotation-and-periodic-bubbles.pdf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consultado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14 de </a:t>
            </a:r>
            <a:r>
              <a:rPr lang="en-GB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Maio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2017).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Louçã, F. &amp;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2018. </a:t>
            </a: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Shadow Networks: Financial Disorder and the System that Caused Crisis. Oxford University Press: Oxford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Marois, T. 2012. Finance, finance capital and financialization.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Fine, B.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-Filho.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Elgar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Marxist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Edward Elgar: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Cheltenham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</a:rPr>
              <a:t>Newman, Susan (2012) Global </a:t>
            </a:r>
            <a:r>
              <a:rPr lang="pt-PT" sz="1400" dirty="0" err="1">
                <a:latin typeface="Arial Narrow" panose="020B0606020202030204" pitchFamily="34" charset="0"/>
              </a:rPr>
              <a:t>commodity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chains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global </a:t>
            </a:r>
            <a:r>
              <a:rPr lang="pt-PT" sz="1400" dirty="0" err="1">
                <a:latin typeface="Arial Narrow" panose="020B0606020202030204" pitchFamily="34" charset="0"/>
              </a:rPr>
              <a:t>value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chains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Fine, Ben &amp; Alfredo Saad-Filho (editors) The Elgar companion to Marxist Economics. Edward Elgar: London.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Saad-Filho, A. &amp; (eds.). 2005.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reader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Pluto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London</a:t>
            </a:r>
            <a:endParaRPr lang="en-GB" sz="14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400" dirty="0" err="1">
                <a:latin typeface="Arial Narrow" panose="020B0606020202030204" pitchFamily="34" charset="0"/>
              </a:rPr>
              <a:t>Sklair</a:t>
            </a:r>
            <a:r>
              <a:rPr lang="pt-PT" sz="1400" dirty="0">
                <a:latin typeface="Arial Narrow" panose="020B0606020202030204" pitchFamily="34" charset="0"/>
              </a:rPr>
              <a:t>, Leslie (2006) </a:t>
            </a:r>
            <a:r>
              <a:rPr lang="pt-PT" sz="1400" dirty="0" err="1">
                <a:latin typeface="Arial Narrow" panose="020B0606020202030204" pitchFamily="34" charset="0"/>
              </a:rPr>
              <a:t>Globalisation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and</a:t>
            </a:r>
            <a:r>
              <a:rPr lang="pt-PT" sz="1400" dirty="0">
                <a:latin typeface="Arial Narrow" panose="020B0606020202030204" pitchFamily="34" charset="0"/>
              </a:rPr>
              <a:t> </a:t>
            </a:r>
            <a:r>
              <a:rPr lang="pt-PT" sz="1400" dirty="0" err="1">
                <a:latin typeface="Arial Narrow" panose="020B0606020202030204" pitchFamily="34" charset="0"/>
              </a:rPr>
              <a:t>development</a:t>
            </a:r>
            <a:r>
              <a:rPr lang="pt-PT" sz="1400" dirty="0">
                <a:latin typeface="Arial Narrow" panose="020B0606020202030204" pitchFamily="34" charset="0"/>
              </a:rPr>
              <a:t>. </a:t>
            </a:r>
            <a:r>
              <a:rPr lang="en-GB" sz="1400" dirty="0">
                <a:latin typeface="Arial Narrow" panose="020B0606020202030204" pitchFamily="34" charset="0"/>
              </a:rPr>
              <a:t>In Clark, David (editor) The Elgar companion to development studies. Edward Elgar: Cheltenham</a:t>
            </a:r>
            <a:endParaRPr lang="pt-PT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96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43" y="283581"/>
            <a:ext cx="11696218" cy="671330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Bibliography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43" y="1186404"/>
            <a:ext cx="11696218" cy="53706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Sky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2013.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evasion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G8 leaders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vow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tougher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stance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http://news.sky.com/story/tax-evasion-g8-leaders-vow-tougher-stance-10442604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(consultado a 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Guardian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2013. G8: Cameron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Osborne to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push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evasion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crackdown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https://www.theguardian.com/business/2013/jun/17/g8-tax-avoidance-crackdown-david-cameron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Guardian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2017.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bailout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UK. Disponível em: 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https://www.theguardian.com/politics/reality-check-with-polly-curtis/2011/sep/12/reality-check-banking-bailout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2013.. G8 leaders must do more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tough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game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multinational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avoidance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http://www.independent.co.uk/voices/comment/g8-leaders-must-do-more-than-talk-a-tough-game-on-multinational-tax-avoidance-8662162.html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Truth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Greek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2015-2016.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Disponível em: 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http://www.cadtm.org/Commission-pour-la-verite-sur-la,2224?lang=en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(consultado a 14 de Maio de 2017).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3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Ponto de partida – Marginalismo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5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8109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Pontos de Partida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1209554"/>
            <a:ext cx="11664044" cy="539958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Insatisfação com “especificidade social e histórica” e “valores éticos” na economia política – “ciência pura” equivalente às ciências da natureza. De acordo com </a:t>
            </a:r>
            <a:r>
              <a:rPr lang="pt-PT" dirty="0" err="1">
                <a:latin typeface="Arial Narrow" panose="020B0606020202030204" pitchFamily="34" charset="0"/>
              </a:rPr>
              <a:t>Walras</a:t>
            </a:r>
            <a:r>
              <a:rPr lang="pt-PT" dirty="0">
                <a:latin typeface="Arial Narrow" panose="020B0606020202030204" pitchFamily="34" charset="0"/>
              </a:rPr>
              <a:t>, ciência pura, que busca “a verdade”, é completamente indiferente relativamente às consequências, boas ou más.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Busca de “uma disciplina distinta” </a:t>
            </a:r>
            <a:r>
              <a:rPr lang="en-GB" dirty="0">
                <a:latin typeface="Arial Narrow" panose="020B0606020202030204" pitchFamily="34" charset="0"/>
              </a:rPr>
              <a:t>[</a:t>
            </a:r>
            <a:r>
              <a:rPr lang="pt-PT" dirty="0">
                <a:latin typeface="Arial Narrow" panose="020B0606020202030204" pitchFamily="34" charset="0"/>
              </a:rPr>
              <a:t>Distinta da economia aplicada (produção de riqueza e bem-estar) e de economia social (filosofia, moral ou ética)], ciência pura e </a:t>
            </a:r>
            <a:r>
              <a:rPr lang="pt-PT" dirty="0" err="1">
                <a:latin typeface="Arial Narrow" panose="020B0606020202030204" pitchFamily="34" charset="0"/>
              </a:rPr>
              <a:t>exacta</a:t>
            </a:r>
            <a:r>
              <a:rPr lang="pt-PT" dirty="0">
                <a:latin typeface="Arial Narrow" panose="020B0606020202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“Despir” a economia do seu conteúdo social e histórico, transformando-a num conjunto unitário de leis e regras deduzidas logicamente, independentemente da sociedade, da localização histórica, da ética, dos fenómenos humanos, concentrando-a no estudo das “forças da natureza”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76200"/>
            <a:ext cx="11664043" cy="56925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Marginalismo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996044"/>
            <a:ext cx="11664044" cy="56130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Para se tornar em “ciência pura”,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“economia” necessita de encontrar a sua partícula básica e universal, independente do contexto histórico, social e ético – o individuo racional, egoísta, optimizador, atomista….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…passa a concentrar-se nas trocas/</a:t>
            </a:r>
            <a:r>
              <a:rPr lang="pt-PT" dirty="0" err="1">
                <a:latin typeface="Arial Narrow" panose="020B0606020202030204" pitchFamily="34" charset="0"/>
              </a:rPr>
              <a:t>transacções</a:t>
            </a:r>
            <a:r>
              <a:rPr lang="pt-PT" dirty="0">
                <a:latin typeface="Arial Narrow" panose="020B0606020202030204" pitchFamily="34" charset="0"/>
              </a:rPr>
              <a:t> e na determinação dos preços que regula tais trocas e </a:t>
            </a:r>
            <a:r>
              <a:rPr lang="pt-PT" dirty="0" err="1">
                <a:latin typeface="Arial Narrow" panose="020B0606020202030204" pitchFamily="34" charset="0"/>
              </a:rPr>
              <a:t>transacções</a:t>
            </a:r>
            <a:r>
              <a:rPr lang="pt-PT" dirty="0">
                <a:latin typeface="Arial Narrow" panose="020B0606020202030204" pitchFamily="34" charset="0"/>
              </a:rPr>
              <a:t>, requerendo a idealização de um “regime” económico hipotético de mercado e de competição perfeitos.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mecanismo regulador, o preço, é igual a valor, valor económico é dado por relativa escassez, e ambos são dados pelo mercado, num contexto hipotético em que consumidores são soberanos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“economia” abandona o estudo de crescimento, transformação e distribuição e dos seus contextos e implicações sociais e históricos…</a:t>
            </a:r>
          </a:p>
        </p:txBody>
      </p:sp>
    </p:spTree>
    <p:extLst>
      <p:ext uri="{BB962C8B-B14F-4D97-AF65-F5344CB8AC3E}">
        <p14:creationId xmlns:p14="http://schemas.microsoft.com/office/powerpoint/2010/main" val="26787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49306"/>
            <a:ext cx="11664043" cy="591670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Marginalismo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294" y="766482"/>
            <a:ext cx="11887199" cy="584266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Método: “abstrair” e definir conceitos ideais, a partir dos quais todo o sistema de teoremas e demonstrações é construído e as previsões passam a ser </a:t>
            </a:r>
            <a:r>
              <a:rPr lang="pt-PT" dirty="0" err="1">
                <a:latin typeface="Arial Narrow" panose="020B0606020202030204" pitchFamily="34" charset="0"/>
              </a:rPr>
              <a:t>exactas</a:t>
            </a:r>
            <a:r>
              <a:rPr lang="pt-PT" dirty="0">
                <a:latin typeface="Arial Narrow" panose="020B0606020202030204" pitchFamily="34" charset="0"/>
              </a:rPr>
              <a:t>. Naturalmente, estes “conceitos” ideais e previsões </a:t>
            </a:r>
            <a:r>
              <a:rPr lang="pt-PT" dirty="0" err="1">
                <a:latin typeface="Arial Narrow" panose="020B0606020202030204" pitchFamily="34" charset="0"/>
              </a:rPr>
              <a:t>exactas</a:t>
            </a:r>
            <a:r>
              <a:rPr lang="pt-PT" dirty="0">
                <a:latin typeface="Arial Narrow" panose="020B0606020202030204" pitchFamily="34" charset="0"/>
              </a:rPr>
              <a:t> requerem um conjunto de pressupostos (como, por exemplo, “natureza humana” e “individualismo metodológico”, “competição perfeita”, “preferências </a:t>
            </a:r>
            <a:r>
              <a:rPr lang="pt-PT" dirty="0" err="1">
                <a:latin typeface="Arial Narrow" panose="020B0606020202030204" pitchFamily="34" charset="0"/>
              </a:rPr>
              <a:t>subjectivas</a:t>
            </a:r>
            <a:r>
              <a:rPr lang="pt-PT" dirty="0">
                <a:latin typeface="Arial Narrow" panose="020B0606020202030204" pitchFamily="34" charset="0"/>
              </a:rPr>
              <a:t>”, “utilidade”, que são definidos fora do modelo). Isto passa a ser “ciência económica” ou, simplesmente, “economia” (como método de dedução independentemente da realidade).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Resumo: para se tornar em ciência pura, economia política deve transformar-se em economia, despindo-se de “preconceitos pré-científicos”, como o social, o histórico, o filosófico, o político e o ético, tornar-se matemática e dedutiva, indiferente às consequências e evidência empírica, </a:t>
            </a:r>
            <a:r>
              <a:rPr lang="pt-PT" dirty="0" err="1">
                <a:latin typeface="Arial Narrow" panose="020B0606020202030204" pitchFamily="34" charset="0"/>
              </a:rPr>
              <a:t>adoptar</a:t>
            </a:r>
            <a:r>
              <a:rPr lang="pt-PT" dirty="0">
                <a:latin typeface="Arial Narrow" panose="020B0606020202030204" pitchFamily="34" charset="0"/>
              </a:rPr>
              <a:t> o individualismo metodológico e focar-se no comportamento do indivíduo nas trocas, maximizando a sua utilidade marginal, em contexto de competição perfeita e de acordo com as suas preferências </a:t>
            </a:r>
            <a:r>
              <a:rPr lang="pt-PT" dirty="0" err="1">
                <a:latin typeface="Arial Narrow" panose="020B0606020202030204" pitchFamily="34" charset="0"/>
              </a:rPr>
              <a:t>subjectivas</a:t>
            </a:r>
            <a:r>
              <a:rPr lang="pt-PT" dirty="0">
                <a:latin typeface="Arial Narrow" panose="020B0606020202030204" pitchFamily="34" charset="0"/>
              </a:rPr>
              <a:t> (</a:t>
            </a:r>
            <a:r>
              <a:rPr lang="pt-PT" dirty="0" err="1">
                <a:latin typeface="Arial Narrow" panose="020B0606020202030204" pitchFamily="34" charset="0"/>
              </a:rPr>
              <a:t>Walras</a:t>
            </a:r>
            <a:r>
              <a:rPr lang="pt-PT" dirty="0">
                <a:latin typeface="Arial Narrow" panose="020B0606020202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0605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4" y="72999"/>
            <a:ext cx="11664043" cy="594048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Micro e macro economia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784412"/>
            <a:ext cx="11796591" cy="590774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Individualismo metodológico substitui análise de estruturas e grupos sociais. Surge a microeconomia sem relevância para as grandes questões económicas.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Separação entre microeconomia (comportamento de agentes económicos – indivíduos, famílias, firmas – todos tratados como indivíduos homogéneos maximizando a sua utilidade individual) e a macroeconomia </a:t>
            </a:r>
            <a:r>
              <a:rPr lang="pt-PT" dirty="0" err="1">
                <a:latin typeface="Arial Narrow" panose="020B0606020202030204" pitchFamily="34" charset="0"/>
              </a:rPr>
              <a:t>Keynesiana</a:t>
            </a:r>
            <a:r>
              <a:rPr lang="pt-PT" dirty="0">
                <a:latin typeface="Arial Narrow" panose="020B0606020202030204" pitchFamily="34" charset="0"/>
              </a:rPr>
              <a:t> (agregados económicos, como o produto nacional, emprego, inflação, etc.), onde mercados não equilibram, por razões orgânicas ao capitalismo, sem intervenção do Estado.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“superação” de Keynes pelo </a:t>
            </a:r>
            <a:r>
              <a:rPr lang="pt-PT" dirty="0" err="1">
                <a:latin typeface="Arial Narrow" panose="020B0606020202030204" pitchFamily="34" charset="0"/>
              </a:rPr>
              <a:t>microfundamentalismo</a:t>
            </a:r>
            <a:r>
              <a:rPr lang="pt-PT" dirty="0">
                <a:latin typeface="Arial Narrow" panose="020B0606020202030204" pitchFamily="34" charset="0"/>
              </a:rPr>
              <a:t> da macroeconomia e pelo formalismo matemático – uma das primeiras “vítimas” da revolução formalista, com a matemática e a dedução, sem contexto histórico ou social, a dominarem a análise.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Teorias de jogos (</a:t>
            </a:r>
            <a:r>
              <a:rPr lang="pt-PT" dirty="0" err="1">
                <a:latin typeface="Arial Narrow" panose="020B0606020202030204" pitchFamily="34" charset="0"/>
              </a:rPr>
              <a:t>interacção</a:t>
            </a:r>
            <a:r>
              <a:rPr lang="pt-PT" dirty="0">
                <a:latin typeface="Arial Narrow" panose="020B0606020202030204" pitchFamily="34" charset="0"/>
              </a:rPr>
              <a:t> estratégica entre agentes), introduzidas na microeconomia e na macroeconomia, permaneceram reféns da economia imaginária, nomeadamente do individualismo metodológico e da construção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 e dedutiva de modelos matemáticos. Outras adaptações, como a economia comportamental ou do ambiente.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31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44624"/>
            <a:ext cx="11664043" cy="51784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Derivações</a:t>
            </a:r>
            <a:endParaRPr lang="en-GB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4A603E-EF98-430B-8D21-EBB8CB52AE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971630"/>
              </p:ext>
            </p:extLst>
          </p:nvPr>
        </p:nvGraphicFramePr>
        <p:xfrm>
          <a:off x="415211" y="615820"/>
          <a:ext cx="11625943" cy="609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E1878F4-C409-4C78-8752-137CE33BA9BB}"/>
              </a:ext>
            </a:extLst>
          </p:cNvPr>
          <p:cNvSpPr txBox="1"/>
          <p:nvPr/>
        </p:nvSpPr>
        <p:spPr>
          <a:xfrm>
            <a:off x="9507894" y="1040363"/>
            <a:ext cx="26196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rgbClr val="C00000"/>
                </a:solidFill>
                <a:latin typeface="Arial Narrow" panose="020B0606020202030204" pitchFamily="34" charset="0"/>
              </a:rPr>
              <a:t>Individualismo metodológico.</a:t>
            </a:r>
          </a:p>
          <a:p>
            <a:endParaRPr lang="pt-PT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pt-PT" dirty="0">
                <a:solidFill>
                  <a:srgbClr val="C00000"/>
                </a:solidFill>
                <a:latin typeface="Arial Narrow" panose="020B0606020202030204" pitchFamily="34" charset="0"/>
              </a:rPr>
              <a:t>Competição perfeita.</a:t>
            </a:r>
          </a:p>
          <a:p>
            <a:endParaRPr lang="en-GB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O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herói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 é o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mercado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 e o</a:t>
            </a:r>
          </a:p>
          <a:p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consumidor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racional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n-GB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Microeconomia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n-GB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Foco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: </a:t>
            </a:r>
            <a:r>
              <a:rPr lang="en-GB" dirty="0" err="1">
                <a:solidFill>
                  <a:srgbClr val="C00000"/>
                </a:solidFill>
                <a:latin typeface="Arial Narrow" panose="020B0606020202030204" pitchFamily="34" charset="0"/>
              </a:rPr>
              <a:t>transacções</a:t>
            </a:r>
            <a:r>
              <a:rPr lang="en-GB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0C5DB2-C43D-4F18-B562-4BDE257498DE}"/>
              </a:ext>
            </a:extLst>
          </p:cNvPr>
          <p:cNvSpPr txBox="1"/>
          <p:nvPr/>
        </p:nvSpPr>
        <p:spPr>
          <a:xfrm>
            <a:off x="8577946" y="5159828"/>
            <a:ext cx="33201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Mercados não ajustam.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Herói é o industrial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Vilão é o capital financeiro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Estado: procura agregada e controlo </a:t>
            </a: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da especulação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91FA00-7F4A-4EDB-8F23-139450359250}"/>
              </a:ext>
            </a:extLst>
          </p:cNvPr>
          <p:cNvSpPr txBox="1"/>
          <p:nvPr/>
        </p:nvSpPr>
        <p:spPr>
          <a:xfrm>
            <a:off x="486126" y="3429000"/>
            <a:ext cx="23755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 Narrow" panose="020B0606020202030204" pitchFamily="34" charset="0"/>
              </a:rPr>
              <a:t>Σ</a:t>
            </a:r>
            <a:r>
              <a:rPr lang="pt-PT" dirty="0">
                <a:latin typeface="Arial Narrow" panose="020B0606020202030204" pitchFamily="34" charset="0"/>
              </a:rPr>
              <a:t> das utilidades individuais e as expectativas racionais (macro do individualismo metodológico)</a:t>
            </a:r>
          </a:p>
          <a:p>
            <a:endParaRPr lang="pt-PT" dirty="0">
              <a:latin typeface="Arial Narrow" panose="020B0606020202030204" pitchFamily="34" charset="0"/>
            </a:endParaRPr>
          </a:p>
          <a:p>
            <a:r>
              <a:rPr lang="pt-PT" dirty="0">
                <a:latin typeface="Arial Narrow" panose="020B0606020202030204" pitchFamily="34" charset="0"/>
              </a:rPr>
              <a:t>Monetarismo: controlo do ambiente e da fundamentação das expectativas - inflação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EFA836-68D4-4B07-AC7D-41F02CEC3191}"/>
              </a:ext>
            </a:extLst>
          </p:cNvPr>
          <p:cNvSpPr txBox="1"/>
          <p:nvPr/>
        </p:nvSpPr>
        <p:spPr>
          <a:xfrm>
            <a:off x="415211" y="858416"/>
            <a:ext cx="27315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Incorporação de instituições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não-económicas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(além do mercado)</a:t>
            </a:r>
          </a:p>
          <a:p>
            <a:endParaRPr lang="pt-PT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Explicar comportamento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distinto do individualismo</a:t>
            </a:r>
          </a:p>
          <a:p>
            <a:r>
              <a:rPr lang="pt-PT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metodológico.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Neoliberalismo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3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21852</TotalTime>
  <Words>3366</Words>
  <Application>Microsoft Office PowerPoint</Application>
  <PresentationFormat>Widescreen</PresentationFormat>
  <Paragraphs>166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Office Theme</vt:lpstr>
      <vt:lpstr>Economia e Politica do Desenvolvimento Abordagens Neoclássicas, Neoliberalismo, Globalização, Financeirização  Carlos Nuno Castel-Branco Professor Catedrático Convidado cnbranco@iseg.ulisboa.pt | carlos.castelbranco@gmail.com   01-11-2022</vt:lpstr>
      <vt:lpstr>Estrutura da aula</vt:lpstr>
      <vt:lpstr>Ponto de partida – Marginalismo</vt:lpstr>
      <vt:lpstr>Pontos de Partida</vt:lpstr>
      <vt:lpstr>Marginalismo</vt:lpstr>
      <vt:lpstr>Marginalismo</vt:lpstr>
      <vt:lpstr>Micro e macro economia</vt:lpstr>
      <vt:lpstr>Derivações</vt:lpstr>
      <vt:lpstr>Neoliberalismo</vt:lpstr>
      <vt:lpstr>Neo-liberalismo</vt:lpstr>
      <vt:lpstr>Neo-liberalismo</vt:lpstr>
      <vt:lpstr>Neo-liberalismo</vt:lpstr>
      <vt:lpstr>Globalização</vt:lpstr>
      <vt:lpstr>Globalização</vt:lpstr>
      <vt:lpstr>Contradições da globalização</vt:lpstr>
      <vt:lpstr>Contradições da globalização</vt:lpstr>
      <vt:lpstr>Contradições da globalização</vt:lpstr>
      <vt:lpstr>Deglobalização</vt:lpstr>
      <vt:lpstr>Austeridade</vt:lpstr>
      <vt:lpstr>Austeridade</vt:lpstr>
      <vt:lpstr>Austeridade</vt:lpstr>
      <vt:lpstr>Bibliografia</vt:lpstr>
      <vt:lpstr>Referências</vt:lpstr>
      <vt:lpstr>Referências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20</cp:revision>
  <dcterms:created xsi:type="dcterms:W3CDTF">2019-10-03T07:41:33Z</dcterms:created>
  <dcterms:modified xsi:type="dcterms:W3CDTF">2022-12-06T17:52:01Z</dcterms:modified>
</cp:coreProperties>
</file>